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5027" r:id="rId1"/>
  </p:sldMasterIdLst>
  <p:notesMasterIdLst>
    <p:notesMasterId r:id="rId38"/>
  </p:notesMasterIdLst>
  <p:handoutMasterIdLst>
    <p:handoutMasterId r:id="rId39"/>
  </p:handoutMasterIdLst>
  <p:sldIdLst>
    <p:sldId id="256" r:id="rId2"/>
    <p:sldId id="257" r:id="rId3"/>
    <p:sldId id="270" r:id="rId4"/>
    <p:sldId id="300" r:id="rId5"/>
    <p:sldId id="304" r:id="rId6"/>
    <p:sldId id="287" r:id="rId7"/>
    <p:sldId id="269" r:id="rId8"/>
    <p:sldId id="282" r:id="rId9"/>
    <p:sldId id="290" r:id="rId10"/>
    <p:sldId id="306" r:id="rId11"/>
    <p:sldId id="305" r:id="rId12"/>
    <p:sldId id="288" r:id="rId13"/>
    <p:sldId id="280" r:id="rId14"/>
    <p:sldId id="281" r:id="rId15"/>
    <p:sldId id="271" r:id="rId16"/>
    <p:sldId id="292" r:id="rId17"/>
    <p:sldId id="286" r:id="rId18"/>
    <p:sldId id="294" r:id="rId19"/>
    <p:sldId id="295" r:id="rId20"/>
    <p:sldId id="296" r:id="rId21"/>
    <p:sldId id="297" r:id="rId22"/>
    <p:sldId id="285" r:id="rId23"/>
    <p:sldId id="284" r:id="rId24"/>
    <p:sldId id="301" r:id="rId25"/>
    <p:sldId id="291" r:id="rId26"/>
    <p:sldId id="303" r:id="rId27"/>
    <p:sldId id="261" r:id="rId28"/>
    <p:sldId id="302" r:id="rId29"/>
    <p:sldId id="298" r:id="rId30"/>
    <p:sldId id="283" r:id="rId31"/>
    <p:sldId id="267" r:id="rId32"/>
    <p:sldId id="263" r:id="rId33"/>
    <p:sldId id="293" r:id="rId34"/>
    <p:sldId id="272" r:id="rId35"/>
    <p:sldId id="273" r:id="rId36"/>
    <p:sldId id="260" r:id="rId3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0" d="100"/>
          <a:sy n="80" d="100"/>
        </p:scale>
        <p:origin x="-192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notesMaster" Target="notesMasters/notesMaster1.xml"/><Relationship Id="rId39" Type="http://schemas.openxmlformats.org/officeDocument/2006/relationships/handoutMaster" Target="handoutMasters/handoutMaster1.xml"/><Relationship Id="rId40" Type="http://schemas.openxmlformats.org/officeDocument/2006/relationships/printerSettings" Target="printerSettings/printerSettings1.bin"/><Relationship Id="rId41" Type="http://schemas.openxmlformats.org/officeDocument/2006/relationships/presProps" Target="presProps.xml"/><Relationship Id="rId42" Type="http://schemas.openxmlformats.org/officeDocument/2006/relationships/viewProps" Target="viewProps.xml"/><Relationship Id="rId43" Type="http://schemas.openxmlformats.org/officeDocument/2006/relationships/theme" Target="theme/theme1.xml"/><Relationship Id="rId4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62DEFD-210E-D24C-BE5C-D357794059CF}" type="datetimeFigureOut">
              <a:rPr lang="en-US" smtClean="0"/>
              <a:t>11/19/14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51A422-719B-9A4A-8965-B86C6B68D2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20924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8AB425-16FE-1441-8278-14908DC7B7B4}" type="datetimeFigureOut">
              <a:rPr lang="en-US" smtClean="0"/>
              <a:t>11/19/14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1FCF3F-4DE1-8E4F-A05D-32E290150E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3278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7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9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7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9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9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Relationship Id="rId3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5"/>
          <p:cNvGrpSpPr/>
          <p:nvPr/>
        </p:nvGrpSpPr>
        <p:grpSpPr>
          <a:xfrm>
            <a:off x="0" y="0"/>
            <a:ext cx="1581220" cy="6858000"/>
            <a:chOff x="134471" y="0"/>
            <a:chExt cx="1581220" cy="6858000"/>
          </a:xfrm>
        </p:grpSpPr>
        <p:pic>
          <p:nvPicPr>
            <p:cNvPr id="7" name="Picture 6" descr="Overlay-Blank.jpg"/>
            <p:cNvPicPr>
              <a:picLocks noChangeAspect="1"/>
            </p:cNvPicPr>
            <p:nvPr userDrawn="1"/>
          </p:nvPicPr>
          <p:blipFill>
            <a:blip r:embed="rId2"/>
            <a:srcRect l="1471" r="83676"/>
            <a:stretch>
              <a:fillRect/>
            </a:stretch>
          </p:blipFill>
          <p:spPr>
            <a:xfrm>
              <a:off x="134471" y="0"/>
              <a:ext cx="1358153" cy="6858000"/>
            </a:xfrm>
            <a:prstGeom prst="rect">
              <a:avLst/>
            </a:prstGeom>
          </p:spPr>
        </p:pic>
        <p:pic>
          <p:nvPicPr>
            <p:cNvPr id="9" name="Picture 8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447800" y="0"/>
              <a:ext cx="267891" cy="6858000"/>
            </a:xfrm>
            <a:prstGeom prst="rect">
              <a:avLst/>
            </a:prstGeom>
          </p:spPr>
        </p:pic>
      </p:grpSp>
      <p:grpSp>
        <p:nvGrpSpPr>
          <p:cNvPr id="11" name="Group 16"/>
          <p:cNvGrpSpPr/>
          <p:nvPr/>
        </p:nvGrpSpPr>
        <p:grpSpPr>
          <a:xfrm>
            <a:off x="7546266" y="0"/>
            <a:ext cx="1597734" cy="6858000"/>
            <a:chOff x="7413812" y="0"/>
            <a:chExt cx="1597734" cy="6858000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r="85125"/>
            <a:stretch>
              <a:fillRect/>
            </a:stretch>
          </p:blipFill>
          <p:spPr>
            <a:xfrm>
              <a:off x="7651376" y="0"/>
              <a:ext cx="1360170" cy="6858000"/>
            </a:xfrm>
            <a:prstGeom prst="rect">
              <a:avLst/>
            </a:prstGeom>
          </p:spPr>
        </p:pic>
        <p:pic>
          <p:nvPicPr>
            <p:cNvPr id="10" name="Picture 9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H="1">
              <a:off x="7413812" y="0"/>
              <a:ext cx="267891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54200" y="3693645"/>
            <a:ext cx="5446713" cy="1470025"/>
          </a:xfrm>
        </p:spPr>
        <p:txBody>
          <a:bodyPr anchor="b" anchorCtr="0"/>
          <a:lstStyle>
            <a:lvl1pPr>
              <a:lnSpc>
                <a:spcPts val="6800"/>
              </a:lnSpc>
              <a:defRPr sz="650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54200" y="5204011"/>
            <a:ext cx="5446713" cy="851647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257800" y="6356350"/>
            <a:ext cx="21336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EC8500F-0089-3343-9D2E-E3F97163F48D}" type="datetime2">
              <a:rPr lang="en-US" smtClean="0"/>
              <a:t>Wednesday, November 19, 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52600" y="6356350"/>
            <a:ext cx="28956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i-FI" smtClean="0"/>
              <a:t>R. Petti - BNL - YRS 2014</a:t>
            </a:r>
            <a:endParaRPr lang="en-US" dirty="0"/>
          </a:p>
        </p:txBody>
      </p:sp>
      <p:pic>
        <p:nvPicPr>
          <p:cNvPr id="15" name="Picture 14" descr="HR-Color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4480" y="4841209"/>
            <a:ext cx="6035040" cy="340391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Blan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3612822" cy="1536192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0" kern="120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73625" y="381000"/>
            <a:ext cx="3813175" cy="5697538"/>
          </a:xfrm>
          <a:solidFill>
            <a:schemeClr val="bg1">
              <a:lumMod val="85000"/>
            </a:schemeClr>
          </a:solidFill>
          <a:ln w="101600">
            <a:solidFill>
              <a:schemeClr val="accent1">
                <a:lumMod val="40000"/>
                <a:lumOff val="60000"/>
                <a:alpha val="40000"/>
              </a:schemeClr>
            </a:solidFill>
            <a:miter lim="800000"/>
          </a:ln>
          <a:effectLst>
            <a:innerShdw blurRad="457200">
              <a:schemeClr val="accent1">
                <a:alpha val="80000"/>
              </a:schemeClr>
            </a:innerShdw>
            <a:softEdge rad="3175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9984" y="2209799"/>
            <a:ext cx="3613792" cy="3222625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Bef>
                <a:spcPts val="600"/>
              </a:spcBef>
              <a:buNone/>
              <a:defRPr sz="18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2400"/>
              </a:spcBef>
              <a:buClr>
                <a:schemeClr val="accent1">
                  <a:lumMod val="60000"/>
                  <a:lumOff val="40000"/>
                </a:schemeClr>
              </a:buClr>
              <a:buFont typeface="Candara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B30C3-FCEF-6840-A569-0622F2CAD246}" type="datetime2">
              <a:rPr lang="en-US" smtClean="0"/>
              <a:t>Wednesday, November 19, 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R. Petti - BNL - YRS 2014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8"/>
          <p:cNvGrpSpPr/>
          <p:nvPr/>
        </p:nvGrpSpPr>
        <p:grpSpPr>
          <a:xfrm>
            <a:off x="4267200" y="0"/>
            <a:ext cx="4876800" cy="6858000"/>
            <a:chOff x="4267200" y="0"/>
            <a:chExt cx="4876800" cy="6858000"/>
          </a:xfrm>
        </p:grpSpPr>
        <p:pic>
          <p:nvPicPr>
            <p:cNvPr id="10" name="Picture 9" descr="Overlay-Blank.jpg"/>
            <p:cNvPicPr>
              <a:picLocks noChangeAspect="1"/>
            </p:cNvPicPr>
            <p:nvPr userDrawn="1"/>
          </p:nvPicPr>
          <p:blipFill>
            <a:blip r:embed="rId2"/>
            <a:srcRect l="4302" r="46875"/>
            <a:stretch>
              <a:fillRect/>
            </a:stretch>
          </p:blipFill>
          <p:spPr>
            <a:xfrm>
              <a:off x="4495800" y="0"/>
              <a:ext cx="4648200" cy="6858000"/>
            </a:xfrm>
            <a:prstGeom prst="rect">
              <a:avLst/>
            </a:prstGeom>
          </p:spPr>
        </p:pic>
        <p:pic>
          <p:nvPicPr>
            <p:cNvPr id="11" name="Picture 10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H="1">
              <a:off x="4267200" y="0"/>
              <a:ext cx="267891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3612822" cy="1536192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0" kern="120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73625" y="381000"/>
            <a:ext cx="3813175" cy="5697538"/>
          </a:xfrm>
          <a:solidFill>
            <a:schemeClr val="bg1">
              <a:lumMod val="85000"/>
            </a:schemeClr>
          </a:solidFill>
          <a:ln w="101600">
            <a:noFill/>
            <a:miter lim="800000"/>
          </a:ln>
          <a:effectLst>
            <a:innerShdw blurRad="457200">
              <a:schemeClr val="tx1">
                <a:lumMod val="50000"/>
                <a:lumOff val="50000"/>
                <a:alpha val="80000"/>
              </a:schemeClr>
            </a:innerShdw>
            <a:softEdge rad="1270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9984" y="2209799"/>
            <a:ext cx="3613792" cy="3222625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Bef>
                <a:spcPts val="600"/>
              </a:spcBef>
              <a:buNone/>
              <a:defRPr sz="18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2400"/>
              </a:spcBef>
              <a:buClr>
                <a:schemeClr val="accent1">
                  <a:lumMod val="60000"/>
                  <a:lumOff val="40000"/>
                </a:schemeClr>
              </a:buClr>
              <a:buFont typeface="Candara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E98A7-0330-154E-8897-FD1C4FE259BF}" type="datetime2">
              <a:rPr lang="en-US" smtClean="0"/>
              <a:t>Wednesday, November 19, 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R. Petti - BNL - YRS 2014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1372650"/>
            <a:ext cx="9144000" cy="5485350"/>
            <a:chOff x="0" y="1372650"/>
            <a:chExt cx="9144000" cy="5485350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t="23333"/>
            <a:stretch>
              <a:fillRect/>
            </a:stretch>
          </p:blipFill>
          <p:spPr>
            <a:xfrm>
              <a:off x="0" y="1600200"/>
              <a:ext cx="9144000" cy="5257800"/>
            </a:xfrm>
            <a:prstGeom prst="rect">
              <a:avLst/>
            </a:prstGeom>
          </p:spPr>
        </p:pic>
        <p:pic>
          <p:nvPicPr>
            <p:cNvPr id="9" name="Picture 8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1372650"/>
              <a:ext cx="9144000" cy="26789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08332-DD01-7048-9DB6-37F738ECC91A}" type="datetime2">
              <a:rPr lang="en-US" smtClean="0"/>
              <a:t>Wednesday, November 19, 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R. Petti - BNL - YRS 2014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0"/>
          <p:cNvGrpSpPr/>
          <p:nvPr/>
        </p:nvGrpSpPr>
        <p:grpSpPr>
          <a:xfrm>
            <a:off x="0" y="0"/>
            <a:ext cx="7696200" cy="6858000"/>
            <a:chOff x="0" y="0"/>
            <a:chExt cx="7696200" cy="6858000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l="1471" r="16862"/>
            <a:stretch>
              <a:fillRect/>
            </a:stretch>
          </p:blipFill>
          <p:spPr>
            <a:xfrm>
              <a:off x="0" y="0"/>
              <a:ext cx="7467600" cy="6858000"/>
            </a:xfrm>
            <a:prstGeom prst="rect">
              <a:avLst/>
            </a:prstGeom>
          </p:spPr>
        </p:pic>
        <p:pic>
          <p:nvPicPr>
            <p:cNvPr id="9" name="Picture 8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428309" y="0"/>
              <a:ext cx="267891" cy="6858000"/>
            </a:xfrm>
            <a:prstGeom prst="rect">
              <a:avLst/>
            </a:prstGeom>
          </p:spPr>
        </p:pic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0" y="381001"/>
            <a:ext cx="1447800" cy="56975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381001"/>
            <a:ext cx="6705600" cy="5697537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7E6C8-DBD4-8B4D-A5EB-EEC08ED81B1B}" type="datetime2">
              <a:rPr lang="en-US" smtClean="0"/>
              <a:t>Wednesday, November 19, 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R. Petti - BNL - YRS 2014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1372650"/>
            <a:ext cx="9144000" cy="5485350"/>
            <a:chOff x="0" y="1372650"/>
            <a:chExt cx="9144000" cy="5485350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t="23333"/>
            <a:stretch>
              <a:fillRect/>
            </a:stretch>
          </p:blipFill>
          <p:spPr>
            <a:xfrm>
              <a:off x="0" y="1600200"/>
              <a:ext cx="9144000" cy="5257800"/>
            </a:xfrm>
            <a:prstGeom prst="rect">
              <a:avLst/>
            </a:prstGeom>
          </p:spPr>
        </p:pic>
        <p:pic>
          <p:nvPicPr>
            <p:cNvPr id="9" name="Picture 8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1372650"/>
              <a:ext cx="9144000" cy="26789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6405B-D318-6B4D-AF1B-0757C1C7F43B}" type="datetime2">
              <a:rPr lang="en-US" smtClean="0"/>
              <a:t>Wednesday, November 19, 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R. Petti - BNL - YRS 2014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5"/>
          <p:cNvGrpSpPr/>
          <p:nvPr/>
        </p:nvGrpSpPr>
        <p:grpSpPr>
          <a:xfrm>
            <a:off x="0" y="0"/>
            <a:ext cx="1581220" cy="6858000"/>
            <a:chOff x="134471" y="0"/>
            <a:chExt cx="1581220" cy="6858000"/>
          </a:xfrm>
        </p:grpSpPr>
        <p:pic>
          <p:nvPicPr>
            <p:cNvPr id="7" name="Picture 6" descr="Overlay-Blank.jpg"/>
            <p:cNvPicPr>
              <a:picLocks noChangeAspect="1"/>
            </p:cNvPicPr>
            <p:nvPr userDrawn="1"/>
          </p:nvPicPr>
          <p:blipFill>
            <a:blip r:embed="rId2"/>
            <a:srcRect l="1471" r="83676"/>
            <a:stretch>
              <a:fillRect/>
            </a:stretch>
          </p:blipFill>
          <p:spPr>
            <a:xfrm>
              <a:off x="134471" y="0"/>
              <a:ext cx="1358153" cy="6858000"/>
            </a:xfrm>
            <a:prstGeom prst="rect">
              <a:avLst/>
            </a:prstGeom>
          </p:spPr>
        </p:pic>
        <p:pic>
          <p:nvPicPr>
            <p:cNvPr id="9" name="Picture 8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447800" y="0"/>
              <a:ext cx="267891" cy="6858000"/>
            </a:xfrm>
            <a:prstGeom prst="rect">
              <a:avLst/>
            </a:prstGeom>
          </p:spPr>
        </p:pic>
      </p:grpSp>
      <p:grpSp>
        <p:nvGrpSpPr>
          <p:cNvPr id="11" name="Group 16"/>
          <p:cNvGrpSpPr/>
          <p:nvPr/>
        </p:nvGrpSpPr>
        <p:grpSpPr>
          <a:xfrm>
            <a:off x="7546266" y="0"/>
            <a:ext cx="1597734" cy="6858000"/>
            <a:chOff x="7413812" y="0"/>
            <a:chExt cx="1597734" cy="6858000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r="85125"/>
            <a:stretch>
              <a:fillRect/>
            </a:stretch>
          </p:blipFill>
          <p:spPr>
            <a:xfrm>
              <a:off x="7651376" y="0"/>
              <a:ext cx="1360170" cy="6858000"/>
            </a:xfrm>
            <a:prstGeom prst="rect">
              <a:avLst/>
            </a:prstGeom>
          </p:spPr>
        </p:pic>
        <p:pic>
          <p:nvPicPr>
            <p:cNvPr id="10" name="Picture 9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H="1">
              <a:off x="7413812" y="0"/>
              <a:ext cx="267891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54200" y="3693645"/>
            <a:ext cx="5446713" cy="1470025"/>
          </a:xfrm>
        </p:spPr>
        <p:txBody>
          <a:bodyPr anchor="b" anchorCtr="0"/>
          <a:lstStyle>
            <a:lvl1pPr>
              <a:lnSpc>
                <a:spcPts val="6800"/>
              </a:lnSpc>
              <a:defRPr sz="650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54200" y="5204011"/>
            <a:ext cx="5446713" cy="851647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257800" y="6356350"/>
            <a:ext cx="21336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2C8F94E-BA0F-894F-95B5-EC10EAD68820}" type="datetime2">
              <a:rPr lang="en-US" smtClean="0"/>
              <a:t>Wednesday, November 19, 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52600" y="6356350"/>
            <a:ext cx="28956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i-FI" smtClean="0"/>
              <a:t>R. Petti - BNL - YRS 2014</a:t>
            </a:r>
            <a:endParaRPr lang="en-US" dirty="0"/>
          </a:p>
        </p:txBody>
      </p:sp>
      <p:pic>
        <p:nvPicPr>
          <p:cNvPr id="15" name="Picture 14" descr="HR-Color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4480" y="4841209"/>
            <a:ext cx="6035040" cy="340391"/>
          </a:xfrm>
          <a:prstGeom prst="rect">
            <a:avLst/>
          </a:prstGeom>
        </p:spPr>
      </p:pic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3307977" y="950260"/>
            <a:ext cx="2528046" cy="2528046"/>
          </a:xfrm>
          <a:prstGeom prst="ellipse">
            <a:avLst/>
          </a:prstGeom>
          <a:solidFill>
            <a:schemeClr val="bg1">
              <a:lumMod val="85000"/>
            </a:schemeClr>
          </a:solidFill>
          <a:ln w="101600">
            <a:noFill/>
            <a:miter lim="800000"/>
          </a:ln>
          <a:effectLst>
            <a:innerShdw blurRad="762000">
              <a:schemeClr val="accent1">
                <a:alpha val="80000"/>
              </a:schemeClr>
            </a:innerShdw>
            <a:softEdge rad="317500"/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2400"/>
              </a:spcBef>
              <a:buClr>
                <a:schemeClr val="accent1">
                  <a:lumMod val="60000"/>
                  <a:lumOff val="40000"/>
                </a:schemeClr>
              </a:buClr>
              <a:buFont typeface="Candara" pitchFamily="34" charset="0"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4200" y="1851212"/>
            <a:ext cx="5446714" cy="1730375"/>
          </a:xfrm>
        </p:spPr>
        <p:txBody>
          <a:bodyPr anchor="b" anchorCtr="0"/>
          <a:lstStyle>
            <a:lvl1pPr algn="ctr">
              <a:lnSpc>
                <a:spcPts val="6800"/>
              </a:lnSpc>
              <a:defRPr sz="6500" b="0" cap="none" baseline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54200" y="3576918"/>
            <a:ext cx="5446714" cy="829982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CC590-5B35-6E42-B9E7-28229340D69D}" type="datetime2">
              <a:rPr lang="en-US" smtClean="0"/>
              <a:t>Wednesday, November 19, 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R. Petti - BNL - YRS 2014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F5A0A-F6FC-4FFD-9B49-0DA8697211D9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9"/>
          <p:cNvGrpSpPr/>
          <p:nvPr/>
        </p:nvGrpSpPr>
        <p:grpSpPr>
          <a:xfrm>
            <a:off x="0" y="0"/>
            <a:ext cx="9144000" cy="1191256"/>
            <a:chOff x="0" y="0"/>
            <a:chExt cx="9144000" cy="1191256"/>
          </a:xfrm>
        </p:grpSpPr>
        <p:pic>
          <p:nvPicPr>
            <p:cNvPr id="8" name="Picture 7" descr="Overlay-Blank.jpg"/>
            <p:cNvPicPr>
              <a:picLocks noChangeAspect="1"/>
            </p:cNvPicPr>
            <p:nvPr userDrawn="1"/>
          </p:nvPicPr>
          <p:blipFill>
            <a:blip r:embed="rId2"/>
            <a:srcRect b="85555"/>
            <a:stretch>
              <a:fillRect/>
            </a:stretch>
          </p:blipFill>
          <p:spPr>
            <a:xfrm>
              <a:off x="0" y="0"/>
              <a:ext cx="9144000" cy="990600"/>
            </a:xfrm>
            <a:prstGeom prst="rect">
              <a:avLst/>
            </a:prstGeom>
          </p:spPr>
        </p:pic>
        <p:pic>
          <p:nvPicPr>
            <p:cNvPr id="9" name="Picture 8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V="1">
              <a:off x="0" y="923365"/>
              <a:ext cx="9144000" cy="267891"/>
            </a:xfrm>
            <a:prstGeom prst="rect">
              <a:avLst/>
            </a:prstGeom>
          </p:spPr>
        </p:pic>
      </p:grpSp>
      <p:grpSp>
        <p:nvGrpSpPr>
          <p:cNvPr id="10" name="Group 10"/>
          <p:cNvGrpSpPr/>
          <p:nvPr/>
        </p:nvGrpSpPr>
        <p:grpSpPr>
          <a:xfrm flipV="1">
            <a:off x="0" y="5666744"/>
            <a:ext cx="9144000" cy="1191256"/>
            <a:chOff x="0" y="0"/>
            <a:chExt cx="9144000" cy="1191256"/>
          </a:xfrm>
        </p:grpSpPr>
        <p:pic>
          <p:nvPicPr>
            <p:cNvPr id="12" name="Picture 11" descr="Overlay-Blank.jpg"/>
            <p:cNvPicPr>
              <a:picLocks noChangeAspect="1"/>
            </p:cNvPicPr>
            <p:nvPr userDrawn="1"/>
          </p:nvPicPr>
          <p:blipFill>
            <a:blip r:embed="rId2"/>
            <a:srcRect b="85555"/>
            <a:stretch>
              <a:fillRect/>
            </a:stretch>
          </p:blipFill>
          <p:spPr>
            <a:xfrm>
              <a:off x="0" y="0"/>
              <a:ext cx="9144000" cy="990600"/>
            </a:xfrm>
            <a:prstGeom prst="rect">
              <a:avLst/>
            </a:prstGeom>
          </p:spPr>
        </p:pic>
        <p:pic>
          <p:nvPicPr>
            <p:cNvPr id="13" name="Picture 12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V="1">
              <a:off x="0" y="923365"/>
              <a:ext cx="9144000" cy="267891"/>
            </a:xfrm>
            <a:prstGeom prst="rect">
              <a:avLst/>
            </a:prstGeom>
          </p:spPr>
        </p:pic>
      </p:grpSp>
      <p:pic>
        <p:nvPicPr>
          <p:cNvPr id="14" name="Picture 13" descr="HR-Color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4480" y="3258805"/>
            <a:ext cx="6035040" cy="340391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1372650"/>
            <a:ext cx="9144000" cy="5485350"/>
            <a:chOff x="0" y="1372650"/>
            <a:chExt cx="9144000" cy="5485350"/>
          </a:xfrm>
        </p:grpSpPr>
        <p:pic>
          <p:nvPicPr>
            <p:cNvPr id="9" name="Picture 8" descr="Overlay-Blank.jpg"/>
            <p:cNvPicPr>
              <a:picLocks noChangeAspect="1"/>
            </p:cNvPicPr>
            <p:nvPr userDrawn="1"/>
          </p:nvPicPr>
          <p:blipFill>
            <a:blip r:embed="rId2"/>
            <a:srcRect t="23333"/>
            <a:stretch>
              <a:fillRect/>
            </a:stretch>
          </p:blipFill>
          <p:spPr>
            <a:xfrm>
              <a:off x="0" y="1600200"/>
              <a:ext cx="9144000" cy="5257800"/>
            </a:xfrm>
            <a:prstGeom prst="rect">
              <a:avLst/>
            </a:prstGeom>
          </p:spPr>
        </p:pic>
        <p:pic>
          <p:nvPicPr>
            <p:cNvPr id="10" name="Picture 9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1372650"/>
              <a:ext cx="9144000" cy="26789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92162" y="1774825"/>
            <a:ext cx="3566160" cy="430371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66534" y="1774825"/>
            <a:ext cx="3566160" cy="430371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6EA33-DC2D-174E-BA45-85EBB7CBD9AF}" type="datetime2">
              <a:rPr lang="en-US" smtClean="0"/>
              <a:t>Wednesday, November 19, 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R. Petti - BNL - YRS 2014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1372650"/>
            <a:ext cx="9144000" cy="5485350"/>
            <a:chOff x="0" y="1372650"/>
            <a:chExt cx="9144000" cy="5485350"/>
          </a:xfrm>
        </p:grpSpPr>
        <p:pic>
          <p:nvPicPr>
            <p:cNvPr id="11" name="Picture 10" descr="Overlay-Blank.jpg"/>
            <p:cNvPicPr>
              <a:picLocks noChangeAspect="1"/>
            </p:cNvPicPr>
            <p:nvPr userDrawn="1"/>
          </p:nvPicPr>
          <p:blipFill>
            <a:blip r:embed="rId2"/>
            <a:srcRect t="23333"/>
            <a:stretch>
              <a:fillRect/>
            </a:stretch>
          </p:blipFill>
          <p:spPr>
            <a:xfrm>
              <a:off x="0" y="1600200"/>
              <a:ext cx="9144000" cy="5257800"/>
            </a:xfrm>
            <a:prstGeom prst="rect">
              <a:avLst/>
            </a:prstGeom>
          </p:spPr>
        </p:pic>
        <p:pic>
          <p:nvPicPr>
            <p:cNvPr id="12" name="Picture 11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1372650"/>
              <a:ext cx="9144000" cy="26789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7240" y="1879320"/>
            <a:ext cx="3566160" cy="639762"/>
          </a:xfrm>
        </p:spPr>
        <p:txBody>
          <a:bodyPr anchor="b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7240" y="2590799"/>
            <a:ext cx="3566160" cy="3487739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66048" y="1879320"/>
            <a:ext cx="3566160" cy="639762"/>
          </a:xfrm>
        </p:spPr>
        <p:txBody>
          <a:bodyPr anchor="b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66048" y="2590799"/>
            <a:ext cx="3566160" cy="3487739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61BA9-0E17-214A-8629-ACA431D0B0EA}" type="datetime2">
              <a:rPr lang="en-US" smtClean="0"/>
              <a:t>Wednesday, November 19, 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R. Petti - BNL - YRS 2014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Picture 13" descr="Overlay-HorizontalBridge.jpg"/>
          <p:cNvPicPr>
            <a:picLocks noChangeAspect="1"/>
          </p:cNvPicPr>
          <p:nvPr/>
        </p:nvPicPr>
        <p:blipFill>
          <a:blip r:embed="rId3"/>
          <a:srcRect t="23425" r="61031" b="39764"/>
          <a:stretch>
            <a:fillRect/>
          </a:stretch>
        </p:blipFill>
        <p:spPr>
          <a:xfrm>
            <a:off x="4766048" y="2460812"/>
            <a:ext cx="3563348" cy="98613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</p:pic>
      <p:pic>
        <p:nvPicPr>
          <p:cNvPr id="15" name="Picture 14" descr="Overlay-HorizontalBridge.jpg"/>
          <p:cNvPicPr>
            <a:picLocks noChangeAspect="1"/>
          </p:cNvPicPr>
          <p:nvPr/>
        </p:nvPicPr>
        <p:blipFill>
          <a:blip r:embed="rId3"/>
          <a:srcRect t="23425" r="61031" b="39764"/>
          <a:stretch>
            <a:fillRect/>
          </a:stretch>
        </p:blipFill>
        <p:spPr>
          <a:xfrm>
            <a:off x="780052" y="2460812"/>
            <a:ext cx="3563348" cy="98613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0" y="1372650"/>
            <a:ext cx="9144000" cy="5485350"/>
            <a:chOff x="0" y="1372650"/>
            <a:chExt cx="9144000" cy="5485350"/>
          </a:xfrm>
        </p:grpSpPr>
        <p:pic>
          <p:nvPicPr>
            <p:cNvPr id="7" name="Picture 6" descr="Overlay-Blank.jpg"/>
            <p:cNvPicPr>
              <a:picLocks noChangeAspect="1"/>
            </p:cNvPicPr>
            <p:nvPr userDrawn="1"/>
          </p:nvPicPr>
          <p:blipFill>
            <a:blip r:embed="rId2"/>
            <a:srcRect t="23333"/>
            <a:stretch>
              <a:fillRect/>
            </a:stretch>
          </p:blipFill>
          <p:spPr>
            <a:xfrm>
              <a:off x="0" y="1600200"/>
              <a:ext cx="9144000" cy="5257800"/>
            </a:xfrm>
            <a:prstGeom prst="rect">
              <a:avLst/>
            </a:prstGeom>
          </p:spPr>
        </p:pic>
        <p:pic>
          <p:nvPicPr>
            <p:cNvPr id="8" name="Picture 7" descr="Overlay-Horizont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1372650"/>
              <a:ext cx="9144000" cy="267891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F31AE-B349-954D-A249-942C410E1FCA}" type="datetime2">
              <a:rPr lang="en-US" smtClean="0"/>
              <a:t>Wednesday, November 19, 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R. Petti - BNL - YRS 2014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verlay-Blan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1D6EF-04F9-D24F-8447-3D5518FAC575}" type="datetime2">
              <a:rPr lang="en-US" smtClean="0"/>
              <a:t>Wednesday, November 19, 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R. Petti - BNL - YRS 2014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1"/>
          <p:cNvGrpSpPr/>
          <p:nvPr/>
        </p:nvGrpSpPr>
        <p:grpSpPr>
          <a:xfrm>
            <a:off x="4267200" y="0"/>
            <a:ext cx="4876800" cy="6858000"/>
            <a:chOff x="4267200" y="0"/>
            <a:chExt cx="4876800" cy="6858000"/>
          </a:xfrm>
        </p:grpSpPr>
        <p:pic>
          <p:nvPicPr>
            <p:cNvPr id="9" name="Picture 8" descr="Overlay-Blank.jpg"/>
            <p:cNvPicPr>
              <a:picLocks noChangeAspect="1"/>
            </p:cNvPicPr>
            <p:nvPr userDrawn="1"/>
          </p:nvPicPr>
          <p:blipFill>
            <a:blip r:embed="rId2"/>
            <a:srcRect l="4302" r="46875"/>
            <a:stretch>
              <a:fillRect/>
            </a:stretch>
          </p:blipFill>
          <p:spPr>
            <a:xfrm>
              <a:off x="4495800" y="0"/>
              <a:ext cx="4648200" cy="6858000"/>
            </a:xfrm>
            <a:prstGeom prst="rect">
              <a:avLst/>
            </a:prstGeom>
          </p:spPr>
        </p:pic>
        <p:pic>
          <p:nvPicPr>
            <p:cNvPr id="10" name="Picture 9" descr="Overlay-VerticalBridge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flipH="1">
              <a:off x="4267200" y="0"/>
              <a:ext cx="267891" cy="68580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3612776" cy="1537447"/>
          </a:xfrm>
        </p:spPr>
        <p:txBody>
          <a:bodyPr anchor="b"/>
          <a:lstStyle>
            <a:lvl1pPr algn="ctr">
              <a:lnSpc>
                <a:spcPct val="100000"/>
              </a:lnSpc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5859" y="381001"/>
            <a:ext cx="3813174" cy="5697537"/>
          </a:xfrm>
        </p:spPr>
        <p:txBody>
          <a:bodyPr>
            <a:normAutofit/>
          </a:bodyPr>
          <a:lstStyle>
            <a:lvl1pPr>
              <a:defRPr sz="2400" b="0"/>
            </a:lvl1pPr>
            <a:lvl2pPr>
              <a:defRPr sz="2200" b="0"/>
            </a:lvl2pPr>
            <a:lvl3pPr>
              <a:defRPr sz="2000" b="0"/>
            </a:lvl3pPr>
            <a:lvl4pPr>
              <a:defRPr sz="1800" b="0"/>
            </a:lvl4pPr>
            <a:lvl5pPr>
              <a:defRPr sz="1800" b="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2209801"/>
            <a:ext cx="3612776" cy="3200400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34EBE-281A-224D-8EBB-33D099FBA4C0}" type="datetime2">
              <a:rPr lang="en-US" smtClean="0"/>
              <a:t>Wednesday, November 19, 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i-FI" smtClean="0"/>
              <a:t>R. Petti - BNL - YRS 2014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267200" y="6356350"/>
            <a:ext cx="609600" cy="365125"/>
          </a:xfrm>
        </p:spPr>
        <p:txBody>
          <a:bodyPr/>
          <a:lstStyle>
            <a:lvl1pPr algn="ctr">
              <a:defRPr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</a:lstStyle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92162" y="40341"/>
            <a:ext cx="7570787" cy="14119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2162" y="1761565"/>
            <a:ext cx="7570787" cy="4289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51812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</a:lstStyle>
          <a:p>
            <a:fld id="{153BE608-08A6-5147-A578-770A559D1B5E}" type="datetime2">
              <a:rPr lang="en-US" smtClean="0"/>
              <a:t>Wednesday, November 19, 14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67200" y="6356350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</a:lstStyle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2035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fi-FI" smtClean="0"/>
              <a:t>R. Petti - BNL - YRS 2014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28" r:id="rId1"/>
    <p:sldLayoutId id="2147485029" r:id="rId2"/>
    <p:sldLayoutId id="2147485030" r:id="rId3"/>
    <p:sldLayoutId id="2147485031" r:id="rId4"/>
    <p:sldLayoutId id="2147485032" r:id="rId5"/>
    <p:sldLayoutId id="2147485033" r:id="rId6"/>
    <p:sldLayoutId id="2147485034" r:id="rId7"/>
    <p:sldLayoutId id="2147485035" r:id="rId8"/>
    <p:sldLayoutId id="2147485036" r:id="rId9"/>
    <p:sldLayoutId id="2147485037" r:id="rId10"/>
    <p:sldLayoutId id="2147485038" r:id="rId11"/>
    <p:sldLayoutId id="2147485039" r:id="rId12"/>
    <p:sldLayoutId id="2147485040" r:id="rId13"/>
  </p:sldLayoutIdLst>
  <p:hf hdr="0" dt="0"/>
  <p:txStyles>
    <p:titleStyle>
      <a:lvl1pPr algn="ctr" defTabSz="914400" rtl="0" eaLnBrk="1" latinLnBrk="0" hangingPunct="1">
        <a:lnSpc>
          <a:spcPts val="6000"/>
        </a:lnSpc>
        <a:spcBef>
          <a:spcPct val="0"/>
        </a:spcBef>
        <a:buNone/>
        <a:defRPr sz="5400" kern="1200">
          <a:solidFill>
            <a:schemeClr val="tx2"/>
          </a:solidFill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400"/>
        </a:spcBef>
        <a:buClr>
          <a:schemeClr val="accent1">
            <a:lumMod val="60000"/>
            <a:lumOff val="40000"/>
          </a:schemeClr>
        </a:buClr>
        <a:buFont typeface="Candara" pitchFamily="34" charset="0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tx2"/>
        </a:buClr>
        <a:buFont typeface="Candara" pitchFamily="34" charset="0"/>
        <a:buChar char="•"/>
        <a:defRPr sz="2600" kern="1200">
          <a:solidFill>
            <a:schemeClr val="tx2"/>
          </a:solidFill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Font typeface="Candara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Clr>
          <a:schemeClr val="tx2"/>
        </a:buClr>
        <a:buFont typeface="Candara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Font typeface="Candara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055813" indent="-344488" algn="l" defTabSz="914400" rtl="0" eaLnBrk="1" latinLnBrk="0" hangingPunct="1">
        <a:spcBef>
          <a:spcPct val="20000"/>
        </a:spcBef>
        <a:buFont typeface="Arial" pitchFamily="34" charset="0"/>
        <a:buChar char="•"/>
        <a:defRPr lang="en-US" sz="2000" kern="1200" dirty="0" smtClean="0">
          <a:solidFill>
            <a:schemeClr val="tx2"/>
          </a:solidFill>
          <a:latin typeface="+mn-lt"/>
          <a:ea typeface="+mn-ea"/>
          <a:cs typeface="+mn-cs"/>
        </a:defRPr>
      </a:lvl6pPr>
      <a:lvl7pPr marL="2398713" indent="-344488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lang="en-US" sz="2000" kern="1200" dirty="0" smtClean="0">
          <a:solidFill>
            <a:schemeClr val="tx2"/>
          </a:solidFill>
          <a:latin typeface="+mn-lt"/>
          <a:ea typeface="+mn-ea"/>
          <a:cs typeface="+mn-cs"/>
        </a:defRPr>
      </a:lvl7pPr>
      <a:lvl8pPr marL="2743200" indent="-344488" algn="l" defTabSz="914400" rtl="0" eaLnBrk="1" latinLnBrk="0" hangingPunct="1">
        <a:spcBef>
          <a:spcPct val="20000"/>
        </a:spcBef>
        <a:buFont typeface="Arial" pitchFamily="34" charset="0"/>
        <a:buChar char="•"/>
        <a:defRPr lang="en-US" sz="2000" kern="1200" dirty="0" smtClean="0">
          <a:solidFill>
            <a:schemeClr val="tx2"/>
          </a:solidFill>
          <a:latin typeface="+mn-lt"/>
          <a:ea typeface="+mn-ea"/>
          <a:cs typeface="+mn-cs"/>
        </a:defRPr>
      </a:lvl8pPr>
      <a:lvl9pPr marL="3087688" indent="-344488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lang="en-US" sz="2000" kern="1200" dirty="0" smtClean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34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4" Type="http://schemas.openxmlformats.org/officeDocument/2006/relationships/image" Target="../media/image35.emf"/><Relationship Id="rId5" Type="http://schemas.openxmlformats.org/officeDocument/2006/relationships/image" Target="../media/image36.png"/><Relationship Id="rId6" Type="http://schemas.openxmlformats.org/officeDocument/2006/relationships/image" Target="../media/image37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4" Type="http://schemas.openxmlformats.org/officeDocument/2006/relationships/oleObject" Target="../embeddings/oleObject3.bin"/><Relationship Id="rId5" Type="http://schemas.openxmlformats.org/officeDocument/2006/relationships/image" Target="../media/image43.emf"/><Relationship Id="rId6" Type="http://schemas.openxmlformats.org/officeDocument/2006/relationships/image" Target="../media/image45.pn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e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4" Type="http://schemas.openxmlformats.org/officeDocument/2006/relationships/image" Target="../media/image51.png"/><Relationship Id="rId5" Type="http://schemas.openxmlformats.org/officeDocument/2006/relationships/image" Target="../media/image52.png"/><Relationship Id="rId6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14.jpeg"/><Relationship Id="rId6" Type="http://schemas.openxmlformats.org/officeDocument/2006/relationships/image" Target="../media/image20.png"/><Relationship Id="rId7" Type="http://schemas.openxmlformats.org/officeDocument/2006/relationships/image" Target="../media/image21.png"/><Relationship Id="rId8" Type="http://schemas.openxmlformats.org/officeDocument/2006/relationships/image" Target="../media/image22.png"/><Relationship Id="rId9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eg"/><Relationship Id="rId3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09561"/>
            <a:ext cx="7772400" cy="2152264"/>
          </a:xfrm>
        </p:spPr>
        <p:txBody>
          <a:bodyPr>
            <a:normAutofit/>
          </a:bodyPr>
          <a:lstStyle/>
          <a:p>
            <a:r>
              <a:rPr lang="en-US" sz="5400" dirty="0" smtClean="0"/>
              <a:t>The Future Frontier of High Energy Nuclear Physics: </a:t>
            </a:r>
            <a:r>
              <a:rPr lang="en-US" sz="5400" dirty="0" err="1" smtClean="0"/>
              <a:t>eRHIC</a:t>
            </a: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63260" y="3518490"/>
            <a:ext cx="6172200" cy="1865240"/>
          </a:xfrm>
        </p:spPr>
        <p:txBody>
          <a:bodyPr>
            <a:normAutofit/>
          </a:bodyPr>
          <a:lstStyle/>
          <a:p>
            <a:r>
              <a:rPr lang="en-US" dirty="0" smtClean="0"/>
              <a:t>Richard M. Petti, </a:t>
            </a:r>
            <a:r>
              <a:rPr lang="en-US" dirty="0" err="1" smtClean="0"/>
              <a:t>Elke</a:t>
            </a:r>
            <a:r>
              <a:rPr lang="en-US" dirty="0" smtClean="0"/>
              <a:t>-Caroline </a:t>
            </a:r>
            <a:r>
              <a:rPr lang="en-US" dirty="0" err="1" smtClean="0"/>
              <a:t>Aschenauer</a:t>
            </a:r>
            <a:r>
              <a:rPr lang="en-US" dirty="0" smtClean="0"/>
              <a:t>*</a:t>
            </a:r>
          </a:p>
          <a:p>
            <a:r>
              <a:rPr lang="en-US" dirty="0" smtClean="0"/>
              <a:t>Brookhaven National Laboratory</a:t>
            </a:r>
          </a:p>
          <a:p>
            <a:r>
              <a:rPr lang="en-US" dirty="0" smtClean="0"/>
              <a:t>Young Researchers Symposium 2014</a:t>
            </a:r>
          </a:p>
          <a:p>
            <a:r>
              <a:rPr lang="en-US" dirty="0" smtClean="0"/>
              <a:t>November 20</a:t>
            </a:r>
            <a:r>
              <a:rPr lang="en-US" baseline="30000" dirty="0" smtClean="0"/>
              <a:t>th</a:t>
            </a:r>
            <a:r>
              <a:rPr lang="en-US" dirty="0" smtClean="0"/>
              <a:t>, 2014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58" y="5901474"/>
            <a:ext cx="2514600" cy="9207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5013" y="6048089"/>
            <a:ext cx="1991360" cy="497840"/>
          </a:xfrm>
          <a:prstGeom prst="rect">
            <a:avLst/>
          </a:prstGeom>
        </p:spPr>
      </p:pic>
      <p:pic>
        <p:nvPicPr>
          <p:cNvPr id="7" name="Picture 6" descr="Screen Shot 2014-11-12 at 10.17.20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8055" y="5668746"/>
            <a:ext cx="1235706" cy="1129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560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/>
              <a:t>Detector Simulations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6279" y="1754316"/>
            <a:ext cx="4943334" cy="4952906"/>
          </a:xfrm>
        </p:spPr>
        <p:txBody>
          <a:bodyPr>
            <a:noAutofit/>
          </a:bodyPr>
          <a:lstStyle/>
          <a:p>
            <a:r>
              <a:rPr lang="en-US" sz="1800" dirty="0" smtClean="0"/>
              <a:t>Simulations are an essential R&amp;D component to such a large project</a:t>
            </a:r>
          </a:p>
          <a:p>
            <a:r>
              <a:rPr lang="en-US" sz="1800" dirty="0" smtClean="0"/>
              <a:t>Implement simulations in GEANT and the </a:t>
            </a:r>
            <a:r>
              <a:rPr lang="en-US" sz="1800" dirty="0" err="1" smtClean="0"/>
              <a:t>EicROOT</a:t>
            </a:r>
            <a:r>
              <a:rPr lang="en-US" sz="1800" dirty="0" smtClean="0"/>
              <a:t> framework</a:t>
            </a:r>
          </a:p>
          <a:p>
            <a:pPr lvl="1"/>
            <a:r>
              <a:rPr lang="en-US" sz="1800" dirty="0" smtClean="0"/>
              <a:t>Use ROOT libraries to define shapes and volumes</a:t>
            </a:r>
          </a:p>
          <a:p>
            <a:pPr lvl="1"/>
            <a:r>
              <a:rPr lang="en-US" sz="1800" dirty="0" smtClean="0"/>
              <a:t>define detectors as collections of volumes within the </a:t>
            </a:r>
            <a:r>
              <a:rPr lang="en-US" sz="1800" dirty="0" err="1" smtClean="0"/>
              <a:t>EicROOT</a:t>
            </a:r>
            <a:r>
              <a:rPr lang="en-US" sz="1800" dirty="0" smtClean="0"/>
              <a:t> framework</a:t>
            </a:r>
          </a:p>
          <a:p>
            <a:pPr lvl="1"/>
            <a:r>
              <a:rPr lang="en-US" sz="1800" dirty="0" smtClean="0"/>
              <a:t>Use GEANT to model interaction of particles with the material in the volume</a:t>
            </a:r>
          </a:p>
          <a:p>
            <a:r>
              <a:rPr lang="en-US" sz="1800" dirty="0" smtClean="0"/>
              <a:t>Allows us to optimize design before anything is even built</a:t>
            </a:r>
          </a:p>
          <a:p>
            <a:pPr lvl="1"/>
            <a:endParaRPr lang="en-US" sz="18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72035" y="6342097"/>
            <a:ext cx="2895600" cy="365125"/>
          </a:xfrm>
        </p:spPr>
        <p:txBody>
          <a:bodyPr/>
          <a:lstStyle/>
          <a:p>
            <a:r>
              <a:rPr lang="fi-FI" dirty="0" smtClean="0"/>
              <a:t>R. Petti - BNL - YRS 2014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8" name="Picture 7" descr="Screen Shot 2014-11-18 at 10.21.39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137" y="2605693"/>
            <a:ext cx="3930267" cy="2767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561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Screen Shot 2014-11-18 at 1.51.01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52282"/>
            <a:ext cx="9144000" cy="289013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Detector Design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R. Petti - BNL - YRS 2014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11</a:t>
            </a:fld>
            <a:endParaRPr lang="en-US" dirty="0"/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7315123" y="1716196"/>
            <a:ext cx="0" cy="8552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5988556" y="1694990"/>
            <a:ext cx="0" cy="862395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2918147" y="1702117"/>
            <a:ext cx="0" cy="855268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1661520" y="1694990"/>
            <a:ext cx="0" cy="862395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97111" y="1346864"/>
            <a:ext cx="8131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                        15m                  12m                                                       4m                    0m      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15" name="Picture 14" descr="Screen Shot 2014-11-18 at 10.27.22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972597" y="2083281"/>
            <a:ext cx="2325094" cy="6951294"/>
          </a:xfrm>
          <a:prstGeom prst="rect">
            <a:avLst/>
          </a:prstGeom>
        </p:spPr>
      </p:pic>
      <p:pic>
        <p:nvPicPr>
          <p:cNvPr id="13" name="Picture 12" descr="Screen Shot 2014-11-18 at 10.04.53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52282"/>
            <a:ext cx="9144000" cy="2547566"/>
          </a:xfrm>
          <a:prstGeom prst="rect">
            <a:avLst/>
          </a:prstGeom>
        </p:spPr>
      </p:pic>
      <p:cxnSp>
        <p:nvCxnSpPr>
          <p:cNvPr id="17" name="Straight Arrow Connector 16"/>
          <p:cNvCxnSpPr/>
          <p:nvPr/>
        </p:nvCxnSpPr>
        <p:spPr>
          <a:xfrm flipH="1" flipV="1">
            <a:off x="3454636" y="3712503"/>
            <a:ext cx="2880924" cy="13957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214404" y="3712499"/>
            <a:ext cx="22607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electrons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754210" y="3499433"/>
            <a:ext cx="20932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side view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35176" y="4745297"/>
            <a:ext cx="1479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top view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6885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err="1" smtClean="0"/>
              <a:t>eRHIC</a:t>
            </a:r>
            <a:r>
              <a:rPr lang="en-US" dirty="0" smtClean="0"/>
              <a:t> is the next step in addressing profound questions about fundamental building blocks of nature</a:t>
            </a:r>
          </a:p>
          <a:p>
            <a:r>
              <a:rPr lang="en-US" dirty="0" smtClean="0"/>
              <a:t>will allow for unprecedented precise and accurate look at internal workings of the proton and nucleus</a:t>
            </a:r>
          </a:p>
          <a:p>
            <a:r>
              <a:rPr lang="en-US" dirty="0" smtClean="0"/>
              <a:t>will propel our knowledge of the universe around us as well as feed technological advancements</a:t>
            </a:r>
          </a:p>
          <a:p>
            <a:r>
              <a:rPr lang="en-US" dirty="0" smtClean="0"/>
              <a:t>brings the world together as a community to work on a common goal</a:t>
            </a:r>
          </a:p>
          <a:p>
            <a:r>
              <a:rPr lang="en-US" dirty="0" smtClean="0"/>
              <a:t>I speak for the physics case, but much credit is owed to the collider accelerator department at BNL which is designing this massive and complex machine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 smtClean="0"/>
              <a:t>R. Petti - BNL - YRS 2014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14577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Backups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R. Petti - BNL - YRS 2014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2956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QCD: The Theory of </a:t>
            </a:r>
            <a:r>
              <a:rPr lang="en-US" dirty="0" err="1" smtClean="0"/>
              <a:t>Partonic</a:t>
            </a:r>
            <a:r>
              <a:rPr lang="en-US" dirty="0" smtClean="0"/>
              <a:t> Interactions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QCD = Quantum </a:t>
            </a:r>
            <a:r>
              <a:rPr lang="en-US" dirty="0" err="1" smtClean="0"/>
              <a:t>ChromoDynamics</a:t>
            </a:r>
            <a:endParaRPr lang="en-US" dirty="0" smtClean="0"/>
          </a:p>
          <a:p>
            <a:r>
              <a:rPr lang="en-US" dirty="0" smtClean="0"/>
              <a:t>the theory that describes the interaction of quarks and gluons</a:t>
            </a:r>
          </a:p>
          <a:p>
            <a:r>
              <a:rPr lang="en-US" dirty="0" smtClean="0"/>
              <a:t>major difference from QED – gluons interact with each other</a:t>
            </a:r>
          </a:p>
          <a:p>
            <a:pPr lvl="1"/>
            <a:r>
              <a:rPr lang="en-US" dirty="0" smtClean="0"/>
              <a:t>effect of this interaction is asymptotic freedom and confinement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R. Petti - BNL - YRS 2014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8904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5198"/>
            <a:ext cx="8229600" cy="90600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Intrinsic Spin of Elementary Particles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1603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Particles have a degree of freedom called intrinsic spin</a:t>
            </a:r>
          </a:p>
          <a:p>
            <a:pPr lvl="1"/>
            <a:r>
              <a:rPr lang="en-US" sz="2200" dirty="0" smtClean="0"/>
              <a:t>Two states, up and down</a:t>
            </a:r>
            <a:endParaRPr lang="en-US" sz="1800" dirty="0" smtClean="0"/>
          </a:p>
          <a:p>
            <a:pPr lvl="1"/>
            <a:r>
              <a:rPr lang="en-US" sz="2200" dirty="0" smtClean="0"/>
              <a:t>the effect is real and is observed in for example spectroscopy</a:t>
            </a:r>
          </a:p>
          <a:p>
            <a:r>
              <a:rPr lang="en-US" sz="2400" dirty="0" smtClean="0"/>
              <a:t>proton is a spin ½ particle, so somehow constituent spins must add to ½ </a:t>
            </a:r>
            <a:endParaRPr lang="en-US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 smtClean="0"/>
              <a:t>R. Petti - BNL - YRS 2014</a:t>
            </a:r>
            <a:endParaRPr lang="en-US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7439590"/>
              </p:ext>
            </p:extLst>
          </p:nvPr>
        </p:nvGraphicFramePr>
        <p:xfrm>
          <a:off x="2235698" y="4470167"/>
          <a:ext cx="3941906" cy="13428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0" name="Equation" r:id="rId3" imgW="1155700" imgH="393700" progId="Equation.3">
                  <p:embed/>
                </p:oleObj>
              </mc:Choice>
              <mc:Fallback>
                <p:oleObj name="Equation" r:id="rId3" imgW="1155700" imgH="3937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35698" y="4470167"/>
                        <a:ext cx="3941906" cy="134284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Left Brace 8"/>
          <p:cNvSpPr/>
          <p:nvPr/>
        </p:nvSpPr>
        <p:spPr>
          <a:xfrm rot="16200000">
            <a:off x="3500233" y="5441725"/>
            <a:ext cx="529375" cy="1162555"/>
          </a:xfrm>
          <a:prstGeom prst="leftBrace">
            <a:avLst/>
          </a:prstGeom>
          <a:noFill/>
          <a:ln w="793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Left Brace 9"/>
          <p:cNvSpPr/>
          <p:nvPr/>
        </p:nvSpPr>
        <p:spPr>
          <a:xfrm rot="5400000">
            <a:off x="4698562" y="4187541"/>
            <a:ext cx="529374" cy="804847"/>
          </a:xfrm>
          <a:prstGeom prst="leftBrace">
            <a:avLst/>
          </a:prstGeom>
          <a:noFill/>
          <a:ln w="793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Left Brace 10"/>
          <p:cNvSpPr/>
          <p:nvPr/>
        </p:nvSpPr>
        <p:spPr>
          <a:xfrm rot="16200000">
            <a:off x="5699412" y="5426371"/>
            <a:ext cx="529376" cy="427009"/>
          </a:xfrm>
          <a:prstGeom prst="leftBrace">
            <a:avLst/>
          </a:prstGeom>
          <a:noFill/>
          <a:ln w="793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3362488" y="6183045"/>
            <a:ext cx="1645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quark spin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413075" y="3791904"/>
            <a:ext cx="11897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gluon spin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124584" y="5918358"/>
            <a:ext cx="2262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angular momentum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72337" y="3976570"/>
            <a:ext cx="27364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Spin Sum Rule:</a:t>
            </a:r>
            <a:endParaRPr lang="en-US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0974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Physics with a Low Q</a:t>
            </a:r>
            <a:r>
              <a:rPr lang="en-US" baseline="30000" dirty="0" smtClean="0"/>
              <a:t>2</a:t>
            </a:r>
            <a:r>
              <a:rPr lang="en-US" dirty="0" smtClean="0"/>
              <a:t> Detector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allows to reconstruct event kinematics for events where scattered electron escapes main detector acceptance</a:t>
            </a:r>
          </a:p>
          <a:p>
            <a:r>
              <a:rPr lang="en-US" sz="2000" dirty="0" smtClean="0"/>
              <a:t>low Q</a:t>
            </a:r>
            <a:r>
              <a:rPr lang="en-US" sz="2000" baseline="30000" dirty="0" smtClean="0"/>
              <a:t>2</a:t>
            </a:r>
            <a:r>
              <a:rPr lang="en-US" sz="2000" dirty="0" smtClean="0"/>
              <a:t> events dominate cross-section</a:t>
            </a:r>
          </a:p>
          <a:p>
            <a:r>
              <a:rPr lang="en-US" sz="2000" dirty="0" smtClean="0"/>
              <a:t>gives glimpse of quark substructure of photons</a:t>
            </a:r>
            <a:endParaRPr lang="en-US" sz="2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R. Petti - BNL - YRS 2014</a:t>
            </a:r>
            <a:endParaRPr lang="en-US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9247299"/>
              </p:ext>
            </p:extLst>
          </p:nvPr>
        </p:nvGraphicFramePr>
        <p:xfrm>
          <a:off x="148905" y="3965042"/>
          <a:ext cx="3752850" cy="957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8" name="Equation" r:id="rId3" imgW="1384300" imgH="241300" progId="Equation.3">
                  <p:embed/>
                </p:oleObj>
              </mc:Choice>
              <mc:Fallback>
                <p:oleObj name="Equation" r:id="rId3" imgW="1384300" imgH="241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8905" y="3965042"/>
                        <a:ext cx="3752850" cy="957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39065" y="1928299"/>
            <a:ext cx="4813300" cy="3771900"/>
          </a:xfrm>
          <a:prstGeom prst="rect">
            <a:avLst/>
          </a:prstGeom>
        </p:spPr>
      </p:pic>
      <p:pic>
        <p:nvPicPr>
          <p:cNvPr id="6" name="Picture 5" descr="Screen Shot 2014-09-17 at 4.09.58 PM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6415" y="3814249"/>
            <a:ext cx="4338475" cy="2907226"/>
          </a:xfrm>
          <a:prstGeom prst="rect">
            <a:avLst/>
          </a:prstGeom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5147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Photo-production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low momentum transfer collisions</a:t>
            </a:r>
          </a:p>
          <a:p>
            <a:r>
              <a:rPr lang="en-US" dirty="0" smtClean="0"/>
              <a:t>characterized by scattered beam electron at small angle</a:t>
            </a:r>
          </a:p>
          <a:p>
            <a:r>
              <a:rPr lang="en-US" dirty="0" smtClean="0"/>
              <a:t>dominates the interaction cross section</a:t>
            </a:r>
          </a:p>
          <a:p>
            <a:r>
              <a:rPr lang="en-US" dirty="0" smtClean="0"/>
              <a:t>can offer a glimpse of the </a:t>
            </a:r>
            <a:r>
              <a:rPr lang="en-US" dirty="0" err="1" smtClean="0"/>
              <a:t>parton</a:t>
            </a:r>
            <a:r>
              <a:rPr lang="en-US" dirty="0" smtClean="0"/>
              <a:t> structure of photons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R. Petti - BNL - YRS 2014</a:t>
            </a:r>
            <a:endParaRPr lang="en-US" dirty="0"/>
          </a:p>
        </p:txBody>
      </p:sp>
      <p:pic>
        <p:nvPicPr>
          <p:cNvPr id="6" name="Picture 5" descr="Screen Shot 2014-11-17 at 2.28.4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9100" y="1492422"/>
            <a:ext cx="7454900" cy="50292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928286" y="5926590"/>
            <a:ext cx="60769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aseline="30000" dirty="0"/>
              <a:t>REVIEWS OF MODERN PHYSICS, VOLUME 86,</a:t>
            </a:r>
          </a:p>
          <a:p>
            <a:r>
              <a:rPr lang="en-US" baseline="30000" dirty="0"/>
              <a:t>JULY–SEPTEMBER 2014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525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Inclusive DIS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R. Petti - BNL - YRS 2014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035" y="2289726"/>
            <a:ext cx="3669747" cy="287576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399851" y="1735184"/>
            <a:ext cx="4453508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>
                <a:solidFill>
                  <a:srgbClr val="D1282E"/>
                </a:solidFill>
              </a:rPr>
              <a:t>measurements that only involve the scattered lepton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>
                <a:solidFill>
                  <a:srgbClr val="D1282E"/>
                </a:solidFill>
              </a:rPr>
              <a:t>Key Physics Measurements: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 smtClean="0">
                <a:solidFill>
                  <a:srgbClr val="D1282E"/>
                </a:solidFill>
              </a:rPr>
              <a:t>longitudinal spin of the nucleon (</a:t>
            </a:r>
            <a:r>
              <a:rPr lang="en-US" dirty="0" err="1" smtClean="0">
                <a:solidFill>
                  <a:srgbClr val="D1282E"/>
                </a:solidFill>
              </a:rPr>
              <a:t>ep</a:t>
            </a:r>
            <a:r>
              <a:rPr lang="en-US" dirty="0" smtClean="0">
                <a:solidFill>
                  <a:srgbClr val="D1282E"/>
                </a:solidFill>
              </a:rPr>
              <a:t>)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 smtClean="0">
                <a:solidFill>
                  <a:srgbClr val="D1282E"/>
                </a:solidFill>
              </a:rPr>
              <a:t>gluon saturation through SFs (</a:t>
            </a:r>
            <a:r>
              <a:rPr lang="en-US" dirty="0" err="1" smtClean="0">
                <a:solidFill>
                  <a:srgbClr val="D1282E"/>
                </a:solidFill>
              </a:rPr>
              <a:t>eA</a:t>
            </a:r>
            <a:r>
              <a:rPr lang="en-US" dirty="0" smtClean="0">
                <a:solidFill>
                  <a:srgbClr val="D1282E"/>
                </a:solidFill>
              </a:rPr>
              <a:t>)</a:t>
            </a:r>
          </a:p>
          <a:p>
            <a:pPr marL="742950" lvl="1" indent="-285750">
              <a:buFont typeface="Arial"/>
              <a:buChar char="•"/>
            </a:pPr>
            <a:endParaRPr lang="en-US" dirty="0">
              <a:solidFill>
                <a:srgbClr val="D1282E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96722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Semi-Inclusive DIS (SIDIS)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R. Petti - BNL - YRS 2014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035" y="2289727"/>
            <a:ext cx="4141175" cy="296110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876800" y="1896180"/>
            <a:ext cx="3994445" cy="4801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>
                <a:solidFill>
                  <a:srgbClr val="D1282E"/>
                </a:solidFill>
              </a:rPr>
              <a:t>involves measurement of one or more final state particles in addition to the scattered electron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>
                <a:solidFill>
                  <a:srgbClr val="D1282E"/>
                </a:solidFill>
              </a:rPr>
              <a:t>Key Physics Measurements: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 smtClean="0">
                <a:solidFill>
                  <a:srgbClr val="D1282E"/>
                </a:solidFill>
              </a:rPr>
              <a:t>flavor separated polarized quark distributions (</a:t>
            </a:r>
            <a:r>
              <a:rPr lang="en-US" dirty="0" err="1" smtClean="0">
                <a:solidFill>
                  <a:srgbClr val="D1282E"/>
                </a:solidFill>
              </a:rPr>
              <a:t>ep</a:t>
            </a:r>
            <a:r>
              <a:rPr lang="en-US" dirty="0" smtClean="0">
                <a:solidFill>
                  <a:srgbClr val="D1282E"/>
                </a:solidFill>
              </a:rPr>
              <a:t>)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 err="1" smtClean="0">
                <a:solidFill>
                  <a:srgbClr val="D1282E"/>
                </a:solidFill>
              </a:rPr>
              <a:t>p</a:t>
            </a:r>
            <a:r>
              <a:rPr lang="en-US" baseline="-25000" dirty="0" err="1" smtClean="0">
                <a:solidFill>
                  <a:srgbClr val="D1282E"/>
                </a:solidFill>
              </a:rPr>
              <a:t>T</a:t>
            </a:r>
            <a:r>
              <a:rPr lang="en-US" dirty="0" smtClean="0">
                <a:solidFill>
                  <a:srgbClr val="D1282E"/>
                </a:solidFill>
              </a:rPr>
              <a:t> dependent </a:t>
            </a:r>
            <a:r>
              <a:rPr lang="en-US" dirty="0" err="1" smtClean="0">
                <a:solidFill>
                  <a:srgbClr val="D1282E"/>
                </a:solidFill>
              </a:rPr>
              <a:t>parton</a:t>
            </a:r>
            <a:r>
              <a:rPr lang="en-US" dirty="0" smtClean="0">
                <a:solidFill>
                  <a:srgbClr val="D1282E"/>
                </a:solidFill>
              </a:rPr>
              <a:t> distributions (</a:t>
            </a:r>
            <a:r>
              <a:rPr lang="en-US" dirty="0" err="1" smtClean="0">
                <a:solidFill>
                  <a:srgbClr val="D1282E"/>
                </a:solidFill>
              </a:rPr>
              <a:t>ep</a:t>
            </a:r>
            <a:r>
              <a:rPr lang="en-US" dirty="0" smtClean="0">
                <a:solidFill>
                  <a:srgbClr val="D1282E"/>
                </a:solidFill>
              </a:rPr>
              <a:t>)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 smtClean="0">
                <a:solidFill>
                  <a:srgbClr val="D1282E"/>
                </a:solidFill>
              </a:rPr>
              <a:t>SU(3) flavor symmetry breaking via strange distributions (</a:t>
            </a:r>
            <a:r>
              <a:rPr lang="en-US" dirty="0" err="1" smtClean="0">
                <a:solidFill>
                  <a:srgbClr val="D1282E"/>
                </a:solidFill>
              </a:rPr>
              <a:t>ep</a:t>
            </a:r>
            <a:r>
              <a:rPr lang="en-US" dirty="0" smtClean="0">
                <a:solidFill>
                  <a:srgbClr val="D1282E"/>
                </a:solidFill>
              </a:rPr>
              <a:t>)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 err="1" smtClean="0">
                <a:solidFill>
                  <a:srgbClr val="D1282E"/>
                </a:solidFill>
              </a:rPr>
              <a:t>p</a:t>
            </a:r>
            <a:r>
              <a:rPr lang="en-US" baseline="-25000" dirty="0" err="1" smtClean="0">
                <a:solidFill>
                  <a:srgbClr val="D1282E"/>
                </a:solidFill>
              </a:rPr>
              <a:t>T</a:t>
            </a:r>
            <a:r>
              <a:rPr lang="en-US" dirty="0" smtClean="0">
                <a:solidFill>
                  <a:srgbClr val="D1282E"/>
                </a:solidFill>
              </a:rPr>
              <a:t> dependent gluon distributions and gluon saturation via di-hadron correlations (</a:t>
            </a:r>
            <a:r>
              <a:rPr lang="en-US" dirty="0" err="1" smtClean="0">
                <a:solidFill>
                  <a:srgbClr val="D1282E"/>
                </a:solidFill>
              </a:rPr>
              <a:t>eA</a:t>
            </a:r>
            <a:r>
              <a:rPr lang="en-US" dirty="0" smtClean="0">
                <a:solidFill>
                  <a:srgbClr val="D1282E"/>
                </a:solidFill>
              </a:rPr>
              <a:t>)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 err="1" smtClean="0">
                <a:solidFill>
                  <a:srgbClr val="D1282E"/>
                </a:solidFill>
              </a:rPr>
              <a:t>hadronization</a:t>
            </a:r>
            <a:r>
              <a:rPr lang="en-US" dirty="0" smtClean="0">
                <a:solidFill>
                  <a:srgbClr val="D1282E"/>
                </a:solidFill>
              </a:rPr>
              <a:t> and energy loss of fast-moving colored charges in QCD matter (</a:t>
            </a:r>
            <a:r>
              <a:rPr lang="en-US" dirty="0" err="1" smtClean="0">
                <a:solidFill>
                  <a:srgbClr val="D1282E"/>
                </a:solidFill>
              </a:rPr>
              <a:t>eA</a:t>
            </a:r>
            <a:r>
              <a:rPr lang="en-US" dirty="0" smtClean="0">
                <a:solidFill>
                  <a:srgbClr val="D1282E"/>
                </a:solidFill>
              </a:rPr>
              <a:t>)</a:t>
            </a:r>
            <a:endParaRPr lang="en-US" dirty="0">
              <a:solidFill>
                <a:srgbClr val="D1282E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91918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are we studying?</a:t>
            </a:r>
          </a:p>
          <a:p>
            <a:r>
              <a:rPr lang="en-US" dirty="0" smtClean="0"/>
              <a:t>What knowledge are we seeking?</a:t>
            </a:r>
          </a:p>
          <a:p>
            <a:r>
              <a:rPr lang="en-US" dirty="0" smtClean="0"/>
              <a:t>How are we going to obtain this knowledge?</a:t>
            </a:r>
          </a:p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R. Petti - BNL - YRS 2014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9786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Exclusive Scattering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R. Petti - BNL - YRS 2014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0" y="2414945"/>
            <a:ext cx="4352423" cy="297434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876800" y="1878291"/>
            <a:ext cx="41017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>
                <a:solidFill>
                  <a:srgbClr val="D1282E"/>
                </a:solidFill>
              </a:rPr>
              <a:t>measure the final state particle in addition to the scattered electron AND the scattered proton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>
                <a:solidFill>
                  <a:srgbClr val="D1282E"/>
                </a:solidFill>
              </a:rPr>
              <a:t>Key Physics Measurements: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 smtClean="0">
                <a:solidFill>
                  <a:srgbClr val="D1282E"/>
                </a:solidFill>
              </a:rPr>
              <a:t>spatial imaging of quarks and gluons (</a:t>
            </a:r>
            <a:r>
              <a:rPr lang="en-US" dirty="0" err="1" smtClean="0">
                <a:solidFill>
                  <a:srgbClr val="D1282E"/>
                </a:solidFill>
              </a:rPr>
              <a:t>ep</a:t>
            </a:r>
            <a:r>
              <a:rPr lang="en-US" dirty="0" smtClean="0">
                <a:solidFill>
                  <a:srgbClr val="D1282E"/>
                </a:solidFill>
              </a:rPr>
              <a:t>)</a:t>
            </a:r>
          </a:p>
          <a:p>
            <a:pPr marL="1200150" lvl="2" indent="-285750">
              <a:buFont typeface="Arial"/>
              <a:buChar char="•"/>
            </a:pPr>
            <a:r>
              <a:rPr lang="en-US" dirty="0" smtClean="0">
                <a:solidFill>
                  <a:srgbClr val="D1282E"/>
                </a:solidFill>
              </a:rPr>
              <a:t>via DVCS</a:t>
            </a:r>
          </a:p>
          <a:p>
            <a:pPr marL="1200150" lvl="2" indent="-285750">
              <a:buFont typeface="Arial"/>
              <a:buChar char="•"/>
            </a:pPr>
            <a:r>
              <a:rPr lang="en-US" dirty="0" smtClean="0">
                <a:solidFill>
                  <a:srgbClr val="D1282E"/>
                </a:solidFill>
              </a:rPr>
              <a:t>via J/Psi decays</a:t>
            </a:r>
            <a:endParaRPr lang="en-US" dirty="0">
              <a:solidFill>
                <a:srgbClr val="D1282E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20273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Diffractive Scattering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R. Petti - BNL - YRS 2014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035" y="2003511"/>
            <a:ext cx="4196168" cy="372008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568203" y="2003511"/>
            <a:ext cx="45757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>
                <a:solidFill>
                  <a:srgbClr val="D1282E"/>
                </a:solidFill>
              </a:rPr>
              <a:t>events in which a large rapidity gap is observed in particle emission</a:t>
            </a:r>
            <a:endParaRPr lang="en-US" dirty="0">
              <a:solidFill>
                <a:srgbClr val="D1282E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85131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Physics Observables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F7F7F"/>
                </a:solidFill>
              </a:rPr>
              <a:t>gluon spin contribution to proton</a:t>
            </a:r>
          </a:p>
          <a:p>
            <a:r>
              <a:rPr lang="en-US" dirty="0" smtClean="0"/>
              <a:t>Proton Tomography</a:t>
            </a:r>
          </a:p>
          <a:p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gluon saturation</a:t>
            </a:r>
          </a:p>
          <a:p>
            <a:r>
              <a:rPr lang="en-US" dirty="0" err="1" smtClean="0">
                <a:solidFill>
                  <a:schemeClr val="tx1">
                    <a:lumMod val="50000"/>
                  </a:schemeClr>
                </a:solidFill>
              </a:rPr>
              <a:t>photoproduction</a:t>
            </a:r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 processes</a:t>
            </a:r>
            <a:endParaRPr lang="en-US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R. Petti - BNL - YRS 2014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40177" y="2817193"/>
            <a:ext cx="6696665" cy="32924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20"/>
          <p:cNvGrpSpPr>
            <a:grpSpLocks noChangeAspect="1"/>
          </p:cNvGrpSpPr>
          <p:nvPr/>
        </p:nvGrpSpPr>
        <p:grpSpPr>
          <a:xfrm>
            <a:off x="1327902" y="3570729"/>
            <a:ext cx="5973982" cy="2538939"/>
            <a:chOff x="2044700" y="3828737"/>
            <a:chExt cx="7086600" cy="3011801"/>
          </a:xfrm>
        </p:grpSpPr>
        <p:pic>
          <p:nvPicPr>
            <p:cNvPr id="8" name="Picture 7" descr="plotGPD2D.eps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969" b="15787"/>
            <a:stretch/>
          </p:blipFill>
          <p:spPr>
            <a:xfrm>
              <a:off x="2044700" y="3828737"/>
              <a:ext cx="7086600" cy="3011801"/>
            </a:xfrm>
            <a:prstGeom prst="rect">
              <a:avLst/>
            </a:prstGeom>
            <a:solidFill>
              <a:schemeClr val="accent3">
                <a:lumMod val="85000"/>
              </a:schemeClr>
            </a:solidFill>
          </p:spPr>
        </p:pic>
        <p:cxnSp>
          <p:nvCxnSpPr>
            <p:cNvPr id="9" name="Straight Connector 8"/>
            <p:cNvCxnSpPr/>
            <p:nvPr/>
          </p:nvCxnSpPr>
          <p:spPr>
            <a:xfrm>
              <a:off x="2641600" y="5156200"/>
              <a:ext cx="504190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2603908" y="2842788"/>
            <a:ext cx="3135494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Quarks</a:t>
            </a:r>
          </a:p>
          <a:p>
            <a:r>
              <a:rPr lang="en-US" sz="1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u</a:t>
            </a:r>
            <a:r>
              <a:rPr lang="en-US" sz="1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npolarised</a:t>
            </a:r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           </a:t>
            </a:r>
            <a:r>
              <a:rPr lang="en-US" sz="1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polarised</a:t>
            </a:r>
            <a:endParaRPr lang="it-IT" sz="1600" b="1" dirty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charset="0"/>
              <a:ea typeface="Comic Sans MS" charset="0"/>
              <a:cs typeface="Comic Sans MS" charset="0"/>
              <a:sym typeface="Wingdings" charset="2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7391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5263"/>
            <a:ext cx="8229600" cy="900112"/>
          </a:xfrm>
        </p:spPr>
        <p:txBody>
          <a:bodyPr>
            <a:noAutofit/>
          </a:bodyPr>
          <a:lstStyle/>
          <a:p>
            <a:r>
              <a:rPr lang="en-US" sz="3200" dirty="0" smtClean="0"/>
              <a:t>Goal: Obtain a Detailed Picture of the Proton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19854"/>
            <a:ext cx="8229600" cy="4525963"/>
          </a:xfrm>
        </p:spPr>
        <p:txBody>
          <a:bodyPr/>
          <a:lstStyle/>
          <a:p>
            <a:r>
              <a:rPr lang="en-US" dirty="0" smtClean="0"/>
              <a:t>distribution of quarks and gluons inside proton</a:t>
            </a:r>
          </a:p>
          <a:p>
            <a:pPr lvl="1"/>
            <a:r>
              <a:rPr lang="en-US" dirty="0" smtClean="0"/>
              <a:t>in momentum and position space</a:t>
            </a:r>
          </a:p>
          <a:p>
            <a:pPr lvl="1"/>
            <a:r>
              <a:rPr lang="en-US" dirty="0" smtClean="0"/>
              <a:t>polarization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R. Petti - BNL - YRS 2014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60023" y="3164161"/>
            <a:ext cx="3026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What must be measured:</a:t>
            </a:r>
          </a:p>
        </p:txBody>
      </p:sp>
      <p:sp>
        <p:nvSpPr>
          <p:cNvPr id="20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1" name="Group 47"/>
          <p:cNvGrpSpPr/>
          <p:nvPr/>
        </p:nvGrpSpPr>
        <p:grpSpPr>
          <a:xfrm>
            <a:off x="160023" y="3708468"/>
            <a:ext cx="2815147" cy="1743162"/>
            <a:chOff x="160023" y="3708468"/>
            <a:chExt cx="2815147" cy="1743162"/>
          </a:xfrm>
        </p:grpSpPr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69417" y="3708468"/>
              <a:ext cx="1662597" cy="1404608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160023" y="5113076"/>
              <a:ext cx="28151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</a:rPr>
                <a:t>Inclusive (&amp; semi-inclusive) DIS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24" name="Group 51"/>
          <p:cNvGrpSpPr/>
          <p:nvPr/>
        </p:nvGrpSpPr>
        <p:grpSpPr>
          <a:xfrm>
            <a:off x="3385070" y="3845413"/>
            <a:ext cx="2619944" cy="1606217"/>
            <a:chOff x="3385070" y="3845413"/>
            <a:chExt cx="2619944" cy="1606217"/>
          </a:xfrm>
        </p:grpSpPr>
        <p:grpSp>
          <p:nvGrpSpPr>
            <p:cNvPr id="25" name="Group 37"/>
            <p:cNvGrpSpPr/>
            <p:nvPr/>
          </p:nvGrpSpPr>
          <p:grpSpPr>
            <a:xfrm>
              <a:off x="3629107" y="3845413"/>
              <a:ext cx="2375907" cy="1213404"/>
              <a:chOff x="23520" y="4312843"/>
              <a:chExt cx="5243154" cy="1694678"/>
            </a:xfrm>
          </p:grpSpPr>
          <p:grpSp>
            <p:nvGrpSpPr>
              <p:cNvPr id="27" name="Group 7"/>
              <p:cNvGrpSpPr>
                <a:grpSpLocks/>
              </p:cNvGrpSpPr>
              <p:nvPr/>
            </p:nvGrpSpPr>
            <p:grpSpPr bwMode="auto">
              <a:xfrm>
                <a:off x="23520" y="4312843"/>
                <a:ext cx="5243154" cy="1694678"/>
                <a:chOff x="2522" y="679"/>
                <a:chExt cx="3121" cy="1026"/>
              </a:xfrm>
            </p:grpSpPr>
            <p:graphicFrame>
              <p:nvGraphicFramePr>
                <p:cNvPr id="30" name="Object 2"/>
                <p:cNvGraphicFramePr>
                  <a:graphicFrameLocks noChangeAspect="1"/>
                </p:cNvGraphicFramePr>
                <p:nvPr/>
              </p:nvGraphicFramePr>
              <p:xfrm>
                <a:off x="4656" y="1576"/>
                <a:ext cx="65" cy="129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2167" name="Equation" r:id="rId4" imgW="76200" imgH="177800" progId="Equation.3">
                        <p:embed/>
                      </p:oleObj>
                    </mc:Choice>
                    <mc:Fallback>
                      <p:oleObj name="Equation" r:id="rId4" imgW="76200" imgH="17780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5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656" y="1576"/>
                              <a:ext cx="65" cy="129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blipFill dpi="0" rotWithShape="0">
                                    <a:blip/>
                                    <a:srcRect/>
                                    <a:stretch>
                                      <a:fillRect/>
                                    </a:stretch>
                                  </a:blip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sp>
              <p:nvSpPr>
                <p:cNvPr id="31" name="Freeform 9"/>
                <p:cNvSpPr>
                  <a:spLocks noChangeArrowheads="1"/>
                </p:cNvSpPr>
                <p:nvPr/>
              </p:nvSpPr>
              <p:spPr bwMode="auto">
                <a:xfrm flipV="1">
                  <a:off x="3395" y="945"/>
                  <a:ext cx="642" cy="77"/>
                </a:xfrm>
                <a:custGeom>
                  <a:avLst/>
                  <a:gdLst>
                    <a:gd name="T0" fmla="*/ 0 w 777"/>
                    <a:gd name="T1" fmla="*/ 9 h 133"/>
                    <a:gd name="T2" fmla="*/ 77 w 777"/>
                    <a:gd name="T3" fmla="*/ 1 h 133"/>
                    <a:gd name="T4" fmla="*/ 299 w 777"/>
                    <a:gd name="T5" fmla="*/ 1 h 133"/>
                    <a:gd name="T6" fmla="*/ 0 60000 65536"/>
                    <a:gd name="T7" fmla="*/ 0 60000 65536"/>
                    <a:gd name="T8" fmla="*/ 0 60000 65536"/>
                    <a:gd name="T9" fmla="*/ 0 w 777"/>
                    <a:gd name="T10" fmla="*/ 0 h 133"/>
                    <a:gd name="T11" fmla="*/ 777 w 777"/>
                    <a:gd name="T12" fmla="*/ 133 h 1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77" h="133">
                      <a:moveTo>
                        <a:pt x="0" y="133"/>
                      </a:moveTo>
                      <a:cubicBezTo>
                        <a:pt x="33" y="114"/>
                        <a:pt x="72" y="42"/>
                        <a:pt x="201" y="21"/>
                      </a:cubicBezTo>
                      <a:cubicBezTo>
                        <a:pt x="330" y="0"/>
                        <a:pt x="657" y="9"/>
                        <a:pt x="777" y="6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10"/>
                <p:cNvSpPr>
                  <a:spLocks noChangeArrowheads="1"/>
                </p:cNvSpPr>
                <p:nvPr/>
              </p:nvSpPr>
              <p:spPr bwMode="auto">
                <a:xfrm rot="5400000">
                  <a:off x="3468" y="1280"/>
                  <a:ext cx="616" cy="103"/>
                </a:xfrm>
                <a:custGeom>
                  <a:avLst/>
                  <a:gdLst>
                    <a:gd name="T0" fmla="*/ 0 w 1875"/>
                    <a:gd name="T1" fmla="*/ 1 h 290"/>
                    <a:gd name="T2" fmla="*/ 0 w 1875"/>
                    <a:gd name="T3" fmla="*/ 1 h 290"/>
                    <a:gd name="T4" fmla="*/ 0 w 1875"/>
                    <a:gd name="T5" fmla="*/ 1 h 290"/>
                    <a:gd name="T6" fmla="*/ 0 w 1875"/>
                    <a:gd name="T7" fmla="*/ 1 h 290"/>
                    <a:gd name="T8" fmla="*/ 1 w 1875"/>
                    <a:gd name="T9" fmla="*/ 2 h 290"/>
                    <a:gd name="T10" fmla="*/ 1 w 1875"/>
                    <a:gd name="T11" fmla="*/ 1 h 290"/>
                    <a:gd name="T12" fmla="*/ 1 w 1875"/>
                    <a:gd name="T13" fmla="*/ 1 h 290"/>
                    <a:gd name="T14" fmla="*/ 1 w 1875"/>
                    <a:gd name="T15" fmla="*/ 0 h 290"/>
                    <a:gd name="T16" fmla="*/ 1 w 1875"/>
                    <a:gd name="T17" fmla="*/ 1 h 290"/>
                    <a:gd name="T18" fmla="*/ 1 w 1875"/>
                    <a:gd name="T19" fmla="*/ 1 h 290"/>
                    <a:gd name="T20" fmla="*/ 2 w 1875"/>
                    <a:gd name="T21" fmla="*/ 2 h 290"/>
                    <a:gd name="T22" fmla="*/ 2 w 1875"/>
                    <a:gd name="T23" fmla="*/ 1 h 290"/>
                    <a:gd name="T24" fmla="*/ 2 w 1875"/>
                    <a:gd name="T25" fmla="*/ 0 h 290"/>
                    <a:gd name="T26" fmla="*/ 2 w 1875"/>
                    <a:gd name="T27" fmla="*/ 0 h 290"/>
                    <a:gd name="T28" fmla="*/ 2 w 1875"/>
                    <a:gd name="T29" fmla="*/ 0 h 290"/>
                    <a:gd name="T30" fmla="*/ 2 w 1875"/>
                    <a:gd name="T31" fmla="*/ 1 h 290"/>
                    <a:gd name="T32" fmla="*/ 2 w 1875"/>
                    <a:gd name="T33" fmla="*/ 2 h 290"/>
                    <a:gd name="T34" fmla="*/ 3 w 1875"/>
                    <a:gd name="T35" fmla="*/ 1 h 290"/>
                    <a:gd name="T36" fmla="*/ 3 w 1875"/>
                    <a:gd name="T37" fmla="*/ 0 h 290"/>
                    <a:gd name="T38" fmla="*/ 3 w 1875"/>
                    <a:gd name="T39" fmla="*/ 0 h 290"/>
                    <a:gd name="T40" fmla="*/ 3 w 1875"/>
                    <a:gd name="T41" fmla="*/ 0 h 290"/>
                    <a:gd name="T42" fmla="*/ 3 w 1875"/>
                    <a:gd name="T43" fmla="*/ 1 h 290"/>
                    <a:gd name="T44" fmla="*/ 3 w 1875"/>
                    <a:gd name="T45" fmla="*/ 2 h 290"/>
                    <a:gd name="T46" fmla="*/ 4 w 1875"/>
                    <a:gd name="T47" fmla="*/ 1 h 290"/>
                    <a:gd name="T48" fmla="*/ 4 w 1875"/>
                    <a:gd name="T49" fmla="*/ 0 h 290"/>
                    <a:gd name="T50" fmla="*/ 4 w 1875"/>
                    <a:gd name="T51" fmla="*/ 0 h 290"/>
                    <a:gd name="T52" fmla="*/ 4 w 1875"/>
                    <a:gd name="T53" fmla="*/ 0 h 290"/>
                    <a:gd name="T54" fmla="*/ 4 w 1875"/>
                    <a:gd name="T55" fmla="*/ 1 h 290"/>
                    <a:gd name="T56" fmla="*/ 4 w 1875"/>
                    <a:gd name="T57" fmla="*/ 2 h 290"/>
                    <a:gd name="T58" fmla="*/ 4 w 1875"/>
                    <a:gd name="T59" fmla="*/ 1 h 290"/>
                    <a:gd name="T60" fmla="*/ 5 w 1875"/>
                    <a:gd name="T61" fmla="*/ 1 h 290"/>
                    <a:gd name="T62" fmla="*/ 4 w 1875"/>
                    <a:gd name="T63" fmla="*/ 0 h 290"/>
                    <a:gd name="T64" fmla="*/ 4 w 1875"/>
                    <a:gd name="T65" fmla="*/ 0 h 290"/>
                    <a:gd name="T66" fmla="*/ 4 w 1875"/>
                    <a:gd name="T67" fmla="*/ 1 h 290"/>
                    <a:gd name="T68" fmla="*/ 5 w 1875"/>
                    <a:gd name="T69" fmla="*/ 2 h 290"/>
                    <a:gd name="T70" fmla="*/ 5 w 1875"/>
                    <a:gd name="T71" fmla="*/ 1 h 290"/>
                    <a:gd name="T72" fmla="*/ 5 w 1875"/>
                    <a:gd name="T73" fmla="*/ 1 h 290"/>
                    <a:gd name="T74" fmla="*/ 5 w 1875"/>
                    <a:gd name="T75" fmla="*/ 0 h 290"/>
                    <a:gd name="T76" fmla="*/ 5 w 1875"/>
                    <a:gd name="T77" fmla="*/ 1 h 290"/>
                    <a:gd name="T78" fmla="*/ 5 w 1875"/>
                    <a:gd name="T79" fmla="*/ 1 h 290"/>
                    <a:gd name="T80" fmla="*/ 6 w 1875"/>
                    <a:gd name="T81" fmla="*/ 2 h 290"/>
                    <a:gd name="T82" fmla="*/ 6 w 1875"/>
                    <a:gd name="T83" fmla="*/ 1 h 290"/>
                    <a:gd name="T84" fmla="*/ 6 w 1875"/>
                    <a:gd name="T85" fmla="*/ 1 h 290"/>
                    <a:gd name="T86" fmla="*/ 6 w 1875"/>
                    <a:gd name="T87" fmla="*/ 0 h 290"/>
                    <a:gd name="T88" fmla="*/ 6 w 1875"/>
                    <a:gd name="T89" fmla="*/ 0 h 290"/>
                    <a:gd name="T90" fmla="*/ 6 w 1875"/>
                    <a:gd name="T91" fmla="*/ 1 h 290"/>
                    <a:gd name="T92" fmla="*/ 6 w 1875"/>
                    <a:gd name="T93" fmla="*/ 2 h 290"/>
                    <a:gd name="T94" fmla="*/ 7 w 1875"/>
                    <a:gd name="T95" fmla="*/ 1 h 290"/>
                    <a:gd name="T96" fmla="*/ 7 w 1875"/>
                    <a:gd name="T97" fmla="*/ 1 h 290"/>
                    <a:gd name="T98" fmla="*/ 7 w 1875"/>
                    <a:gd name="T99" fmla="*/ 1 h 290"/>
                    <a:gd name="T100" fmla="*/ 7 w 1875"/>
                    <a:gd name="T101" fmla="*/ 1 h 290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875"/>
                    <a:gd name="T154" fmla="*/ 0 h 290"/>
                    <a:gd name="T155" fmla="*/ 1875 w 1875"/>
                    <a:gd name="T156" fmla="*/ 290 h 290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875" h="290">
                      <a:moveTo>
                        <a:pt x="0" y="143"/>
                      </a:moveTo>
                      <a:cubicBezTo>
                        <a:pt x="9" y="143"/>
                        <a:pt x="43" y="143"/>
                        <a:pt x="53" y="143"/>
                      </a:cubicBezTo>
                      <a:cubicBezTo>
                        <a:pt x="63" y="143"/>
                        <a:pt x="51" y="128"/>
                        <a:pt x="59" y="144"/>
                      </a:cubicBezTo>
                      <a:cubicBezTo>
                        <a:pt x="67" y="160"/>
                        <a:pt x="82" y="215"/>
                        <a:pt x="102" y="239"/>
                      </a:cubicBezTo>
                      <a:cubicBezTo>
                        <a:pt x="122" y="263"/>
                        <a:pt x="153" y="288"/>
                        <a:pt x="179" y="288"/>
                      </a:cubicBezTo>
                      <a:cubicBezTo>
                        <a:pt x="205" y="288"/>
                        <a:pt x="235" y="270"/>
                        <a:pt x="258" y="239"/>
                      </a:cubicBezTo>
                      <a:cubicBezTo>
                        <a:pt x="281" y="208"/>
                        <a:pt x="314" y="141"/>
                        <a:pt x="318" y="102"/>
                      </a:cubicBezTo>
                      <a:cubicBezTo>
                        <a:pt x="322" y="63"/>
                        <a:pt x="295" y="2"/>
                        <a:pt x="285" y="2"/>
                      </a:cubicBezTo>
                      <a:cubicBezTo>
                        <a:pt x="275" y="2"/>
                        <a:pt x="250" y="61"/>
                        <a:pt x="255" y="101"/>
                      </a:cubicBezTo>
                      <a:cubicBezTo>
                        <a:pt x="260" y="141"/>
                        <a:pt x="291" y="208"/>
                        <a:pt x="314" y="240"/>
                      </a:cubicBezTo>
                      <a:cubicBezTo>
                        <a:pt x="337" y="272"/>
                        <a:pt x="368" y="290"/>
                        <a:pt x="395" y="290"/>
                      </a:cubicBezTo>
                      <a:cubicBezTo>
                        <a:pt x="422" y="290"/>
                        <a:pt x="453" y="269"/>
                        <a:pt x="476" y="237"/>
                      </a:cubicBezTo>
                      <a:cubicBezTo>
                        <a:pt x="499" y="205"/>
                        <a:pt x="527" y="137"/>
                        <a:pt x="531" y="98"/>
                      </a:cubicBezTo>
                      <a:cubicBezTo>
                        <a:pt x="535" y="59"/>
                        <a:pt x="508" y="2"/>
                        <a:pt x="498" y="2"/>
                      </a:cubicBezTo>
                      <a:cubicBezTo>
                        <a:pt x="488" y="2"/>
                        <a:pt x="464" y="59"/>
                        <a:pt x="468" y="98"/>
                      </a:cubicBezTo>
                      <a:cubicBezTo>
                        <a:pt x="472" y="137"/>
                        <a:pt x="501" y="204"/>
                        <a:pt x="524" y="236"/>
                      </a:cubicBezTo>
                      <a:cubicBezTo>
                        <a:pt x="547" y="268"/>
                        <a:pt x="578" y="290"/>
                        <a:pt x="605" y="290"/>
                      </a:cubicBezTo>
                      <a:cubicBezTo>
                        <a:pt x="632" y="290"/>
                        <a:pt x="665" y="268"/>
                        <a:pt x="689" y="236"/>
                      </a:cubicBezTo>
                      <a:cubicBezTo>
                        <a:pt x="713" y="204"/>
                        <a:pt x="743" y="134"/>
                        <a:pt x="747" y="95"/>
                      </a:cubicBezTo>
                      <a:cubicBezTo>
                        <a:pt x="751" y="56"/>
                        <a:pt x="725" y="0"/>
                        <a:pt x="714" y="0"/>
                      </a:cubicBezTo>
                      <a:cubicBezTo>
                        <a:pt x="703" y="0"/>
                        <a:pt x="677" y="59"/>
                        <a:pt x="681" y="98"/>
                      </a:cubicBezTo>
                      <a:cubicBezTo>
                        <a:pt x="685" y="137"/>
                        <a:pt x="715" y="202"/>
                        <a:pt x="738" y="234"/>
                      </a:cubicBezTo>
                      <a:cubicBezTo>
                        <a:pt x="761" y="266"/>
                        <a:pt x="794" y="290"/>
                        <a:pt x="822" y="290"/>
                      </a:cubicBezTo>
                      <a:cubicBezTo>
                        <a:pt x="850" y="290"/>
                        <a:pt x="882" y="269"/>
                        <a:pt x="905" y="237"/>
                      </a:cubicBezTo>
                      <a:cubicBezTo>
                        <a:pt x="928" y="205"/>
                        <a:pt x="958" y="138"/>
                        <a:pt x="962" y="99"/>
                      </a:cubicBezTo>
                      <a:cubicBezTo>
                        <a:pt x="966" y="60"/>
                        <a:pt x="938" y="2"/>
                        <a:pt x="927" y="2"/>
                      </a:cubicBezTo>
                      <a:cubicBezTo>
                        <a:pt x="916" y="2"/>
                        <a:pt x="891" y="60"/>
                        <a:pt x="896" y="99"/>
                      </a:cubicBezTo>
                      <a:cubicBezTo>
                        <a:pt x="901" y="138"/>
                        <a:pt x="933" y="208"/>
                        <a:pt x="956" y="239"/>
                      </a:cubicBezTo>
                      <a:cubicBezTo>
                        <a:pt x="979" y="270"/>
                        <a:pt x="1008" y="288"/>
                        <a:pt x="1035" y="288"/>
                      </a:cubicBezTo>
                      <a:cubicBezTo>
                        <a:pt x="1062" y="288"/>
                        <a:pt x="1095" y="268"/>
                        <a:pt x="1118" y="237"/>
                      </a:cubicBezTo>
                      <a:cubicBezTo>
                        <a:pt x="1141" y="206"/>
                        <a:pt x="1171" y="140"/>
                        <a:pt x="1175" y="101"/>
                      </a:cubicBezTo>
                      <a:cubicBezTo>
                        <a:pt x="1179" y="62"/>
                        <a:pt x="1153" y="2"/>
                        <a:pt x="1142" y="2"/>
                      </a:cubicBezTo>
                      <a:cubicBezTo>
                        <a:pt x="1131" y="2"/>
                        <a:pt x="1105" y="59"/>
                        <a:pt x="1109" y="99"/>
                      </a:cubicBezTo>
                      <a:cubicBezTo>
                        <a:pt x="1113" y="139"/>
                        <a:pt x="1146" y="209"/>
                        <a:pt x="1169" y="240"/>
                      </a:cubicBezTo>
                      <a:cubicBezTo>
                        <a:pt x="1192" y="271"/>
                        <a:pt x="1223" y="288"/>
                        <a:pt x="1250" y="288"/>
                      </a:cubicBezTo>
                      <a:cubicBezTo>
                        <a:pt x="1277" y="288"/>
                        <a:pt x="1307" y="270"/>
                        <a:pt x="1331" y="239"/>
                      </a:cubicBezTo>
                      <a:cubicBezTo>
                        <a:pt x="1355" y="208"/>
                        <a:pt x="1389" y="141"/>
                        <a:pt x="1394" y="102"/>
                      </a:cubicBezTo>
                      <a:cubicBezTo>
                        <a:pt x="1399" y="63"/>
                        <a:pt x="1370" y="3"/>
                        <a:pt x="1359" y="3"/>
                      </a:cubicBezTo>
                      <a:cubicBezTo>
                        <a:pt x="1348" y="3"/>
                        <a:pt x="1322" y="62"/>
                        <a:pt x="1326" y="101"/>
                      </a:cubicBezTo>
                      <a:cubicBezTo>
                        <a:pt x="1330" y="140"/>
                        <a:pt x="1362" y="207"/>
                        <a:pt x="1385" y="239"/>
                      </a:cubicBezTo>
                      <a:cubicBezTo>
                        <a:pt x="1408" y="271"/>
                        <a:pt x="1437" y="290"/>
                        <a:pt x="1464" y="290"/>
                      </a:cubicBezTo>
                      <a:cubicBezTo>
                        <a:pt x="1491" y="290"/>
                        <a:pt x="1524" y="272"/>
                        <a:pt x="1547" y="240"/>
                      </a:cubicBezTo>
                      <a:cubicBezTo>
                        <a:pt x="1570" y="208"/>
                        <a:pt x="1598" y="140"/>
                        <a:pt x="1602" y="101"/>
                      </a:cubicBezTo>
                      <a:cubicBezTo>
                        <a:pt x="1606" y="62"/>
                        <a:pt x="1585" y="3"/>
                        <a:pt x="1574" y="3"/>
                      </a:cubicBezTo>
                      <a:cubicBezTo>
                        <a:pt x="1563" y="3"/>
                        <a:pt x="1534" y="60"/>
                        <a:pt x="1538" y="99"/>
                      </a:cubicBezTo>
                      <a:cubicBezTo>
                        <a:pt x="1542" y="138"/>
                        <a:pt x="1574" y="208"/>
                        <a:pt x="1598" y="240"/>
                      </a:cubicBezTo>
                      <a:cubicBezTo>
                        <a:pt x="1622" y="272"/>
                        <a:pt x="1654" y="290"/>
                        <a:pt x="1680" y="290"/>
                      </a:cubicBezTo>
                      <a:cubicBezTo>
                        <a:pt x="1706" y="290"/>
                        <a:pt x="1738" y="264"/>
                        <a:pt x="1757" y="240"/>
                      </a:cubicBezTo>
                      <a:cubicBezTo>
                        <a:pt x="1776" y="216"/>
                        <a:pt x="1788" y="162"/>
                        <a:pt x="1796" y="146"/>
                      </a:cubicBezTo>
                      <a:cubicBezTo>
                        <a:pt x="1804" y="130"/>
                        <a:pt x="1793" y="146"/>
                        <a:pt x="1806" y="146"/>
                      </a:cubicBezTo>
                      <a:cubicBezTo>
                        <a:pt x="1819" y="146"/>
                        <a:pt x="1861" y="144"/>
                        <a:pt x="1875" y="144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3" name="Freeform 11"/>
                <p:cNvSpPr>
                  <a:spLocks noChangeArrowheads="1"/>
                </p:cNvSpPr>
                <p:nvPr/>
              </p:nvSpPr>
              <p:spPr bwMode="auto">
                <a:xfrm rot="5400000">
                  <a:off x="3770" y="1095"/>
                  <a:ext cx="616" cy="104"/>
                </a:xfrm>
                <a:custGeom>
                  <a:avLst/>
                  <a:gdLst>
                    <a:gd name="T0" fmla="*/ 0 w 1875"/>
                    <a:gd name="T1" fmla="*/ 1 h 290"/>
                    <a:gd name="T2" fmla="*/ 0 w 1875"/>
                    <a:gd name="T3" fmla="*/ 1 h 290"/>
                    <a:gd name="T4" fmla="*/ 0 w 1875"/>
                    <a:gd name="T5" fmla="*/ 1 h 290"/>
                    <a:gd name="T6" fmla="*/ 0 w 1875"/>
                    <a:gd name="T7" fmla="*/ 1 h 290"/>
                    <a:gd name="T8" fmla="*/ 1 w 1875"/>
                    <a:gd name="T9" fmla="*/ 2 h 290"/>
                    <a:gd name="T10" fmla="*/ 1 w 1875"/>
                    <a:gd name="T11" fmla="*/ 1 h 290"/>
                    <a:gd name="T12" fmla="*/ 1 w 1875"/>
                    <a:gd name="T13" fmla="*/ 1 h 290"/>
                    <a:gd name="T14" fmla="*/ 1 w 1875"/>
                    <a:gd name="T15" fmla="*/ 0 h 290"/>
                    <a:gd name="T16" fmla="*/ 1 w 1875"/>
                    <a:gd name="T17" fmla="*/ 1 h 290"/>
                    <a:gd name="T18" fmla="*/ 1 w 1875"/>
                    <a:gd name="T19" fmla="*/ 1 h 290"/>
                    <a:gd name="T20" fmla="*/ 2 w 1875"/>
                    <a:gd name="T21" fmla="*/ 2 h 290"/>
                    <a:gd name="T22" fmla="*/ 2 w 1875"/>
                    <a:gd name="T23" fmla="*/ 1 h 290"/>
                    <a:gd name="T24" fmla="*/ 2 w 1875"/>
                    <a:gd name="T25" fmla="*/ 1 h 290"/>
                    <a:gd name="T26" fmla="*/ 2 w 1875"/>
                    <a:gd name="T27" fmla="*/ 0 h 290"/>
                    <a:gd name="T28" fmla="*/ 2 w 1875"/>
                    <a:gd name="T29" fmla="*/ 1 h 290"/>
                    <a:gd name="T30" fmla="*/ 2 w 1875"/>
                    <a:gd name="T31" fmla="*/ 1 h 290"/>
                    <a:gd name="T32" fmla="*/ 2 w 1875"/>
                    <a:gd name="T33" fmla="*/ 2 h 290"/>
                    <a:gd name="T34" fmla="*/ 3 w 1875"/>
                    <a:gd name="T35" fmla="*/ 1 h 290"/>
                    <a:gd name="T36" fmla="*/ 3 w 1875"/>
                    <a:gd name="T37" fmla="*/ 0 h 290"/>
                    <a:gd name="T38" fmla="*/ 3 w 1875"/>
                    <a:gd name="T39" fmla="*/ 0 h 290"/>
                    <a:gd name="T40" fmla="*/ 3 w 1875"/>
                    <a:gd name="T41" fmla="*/ 1 h 290"/>
                    <a:gd name="T42" fmla="*/ 3 w 1875"/>
                    <a:gd name="T43" fmla="*/ 1 h 290"/>
                    <a:gd name="T44" fmla="*/ 3 w 1875"/>
                    <a:gd name="T45" fmla="*/ 2 h 290"/>
                    <a:gd name="T46" fmla="*/ 4 w 1875"/>
                    <a:gd name="T47" fmla="*/ 1 h 290"/>
                    <a:gd name="T48" fmla="*/ 4 w 1875"/>
                    <a:gd name="T49" fmla="*/ 1 h 290"/>
                    <a:gd name="T50" fmla="*/ 4 w 1875"/>
                    <a:gd name="T51" fmla="*/ 0 h 290"/>
                    <a:gd name="T52" fmla="*/ 4 w 1875"/>
                    <a:gd name="T53" fmla="*/ 1 h 290"/>
                    <a:gd name="T54" fmla="*/ 4 w 1875"/>
                    <a:gd name="T55" fmla="*/ 1 h 290"/>
                    <a:gd name="T56" fmla="*/ 4 w 1875"/>
                    <a:gd name="T57" fmla="*/ 2 h 290"/>
                    <a:gd name="T58" fmla="*/ 4 w 1875"/>
                    <a:gd name="T59" fmla="*/ 1 h 290"/>
                    <a:gd name="T60" fmla="*/ 5 w 1875"/>
                    <a:gd name="T61" fmla="*/ 1 h 290"/>
                    <a:gd name="T62" fmla="*/ 4 w 1875"/>
                    <a:gd name="T63" fmla="*/ 0 h 290"/>
                    <a:gd name="T64" fmla="*/ 4 w 1875"/>
                    <a:gd name="T65" fmla="*/ 1 h 290"/>
                    <a:gd name="T66" fmla="*/ 4 w 1875"/>
                    <a:gd name="T67" fmla="*/ 1 h 290"/>
                    <a:gd name="T68" fmla="*/ 5 w 1875"/>
                    <a:gd name="T69" fmla="*/ 2 h 290"/>
                    <a:gd name="T70" fmla="*/ 5 w 1875"/>
                    <a:gd name="T71" fmla="*/ 1 h 290"/>
                    <a:gd name="T72" fmla="*/ 5 w 1875"/>
                    <a:gd name="T73" fmla="*/ 1 h 290"/>
                    <a:gd name="T74" fmla="*/ 5 w 1875"/>
                    <a:gd name="T75" fmla="*/ 0 h 290"/>
                    <a:gd name="T76" fmla="*/ 5 w 1875"/>
                    <a:gd name="T77" fmla="*/ 1 h 290"/>
                    <a:gd name="T78" fmla="*/ 5 w 1875"/>
                    <a:gd name="T79" fmla="*/ 1 h 290"/>
                    <a:gd name="T80" fmla="*/ 6 w 1875"/>
                    <a:gd name="T81" fmla="*/ 2 h 290"/>
                    <a:gd name="T82" fmla="*/ 6 w 1875"/>
                    <a:gd name="T83" fmla="*/ 1 h 290"/>
                    <a:gd name="T84" fmla="*/ 6 w 1875"/>
                    <a:gd name="T85" fmla="*/ 1 h 290"/>
                    <a:gd name="T86" fmla="*/ 6 w 1875"/>
                    <a:gd name="T87" fmla="*/ 0 h 290"/>
                    <a:gd name="T88" fmla="*/ 6 w 1875"/>
                    <a:gd name="T89" fmla="*/ 1 h 290"/>
                    <a:gd name="T90" fmla="*/ 6 w 1875"/>
                    <a:gd name="T91" fmla="*/ 1 h 290"/>
                    <a:gd name="T92" fmla="*/ 6 w 1875"/>
                    <a:gd name="T93" fmla="*/ 2 h 290"/>
                    <a:gd name="T94" fmla="*/ 7 w 1875"/>
                    <a:gd name="T95" fmla="*/ 1 h 290"/>
                    <a:gd name="T96" fmla="*/ 7 w 1875"/>
                    <a:gd name="T97" fmla="*/ 1 h 290"/>
                    <a:gd name="T98" fmla="*/ 7 w 1875"/>
                    <a:gd name="T99" fmla="*/ 1 h 290"/>
                    <a:gd name="T100" fmla="*/ 7 w 1875"/>
                    <a:gd name="T101" fmla="*/ 1 h 290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875"/>
                    <a:gd name="T154" fmla="*/ 0 h 290"/>
                    <a:gd name="T155" fmla="*/ 1875 w 1875"/>
                    <a:gd name="T156" fmla="*/ 290 h 290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875" h="290">
                      <a:moveTo>
                        <a:pt x="0" y="143"/>
                      </a:moveTo>
                      <a:cubicBezTo>
                        <a:pt x="9" y="143"/>
                        <a:pt x="43" y="143"/>
                        <a:pt x="53" y="143"/>
                      </a:cubicBezTo>
                      <a:cubicBezTo>
                        <a:pt x="63" y="143"/>
                        <a:pt x="51" y="128"/>
                        <a:pt x="59" y="144"/>
                      </a:cubicBezTo>
                      <a:cubicBezTo>
                        <a:pt x="67" y="160"/>
                        <a:pt x="82" y="215"/>
                        <a:pt x="102" y="239"/>
                      </a:cubicBezTo>
                      <a:cubicBezTo>
                        <a:pt x="122" y="263"/>
                        <a:pt x="153" y="288"/>
                        <a:pt x="179" y="288"/>
                      </a:cubicBezTo>
                      <a:cubicBezTo>
                        <a:pt x="205" y="288"/>
                        <a:pt x="235" y="270"/>
                        <a:pt x="258" y="239"/>
                      </a:cubicBezTo>
                      <a:cubicBezTo>
                        <a:pt x="281" y="208"/>
                        <a:pt x="314" y="141"/>
                        <a:pt x="318" y="102"/>
                      </a:cubicBezTo>
                      <a:cubicBezTo>
                        <a:pt x="322" y="63"/>
                        <a:pt x="295" y="2"/>
                        <a:pt x="285" y="2"/>
                      </a:cubicBezTo>
                      <a:cubicBezTo>
                        <a:pt x="275" y="2"/>
                        <a:pt x="250" y="61"/>
                        <a:pt x="255" y="101"/>
                      </a:cubicBezTo>
                      <a:cubicBezTo>
                        <a:pt x="260" y="141"/>
                        <a:pt x="291" y="208"/>
                        <a:pt x="314" y="240"/>
                      </a:cubicBezTo>
                      <a:cubicBezTo>
                        <a:pt x="337" y="272"/>
                        <a:pt x="368" y="290"/>
                        <a:pt x="395" y="290"/>
                      </a:cubicBezTo>
                      <a:cubicBezTo>
                        <a:pt x="422" y="290"/>
                        <a:pt x="453" y="269"/>
                        <a:pt x="476" y="237"/>
                      </a:cubicBezTo>
                      <a:cubicBezTo>
                        <a:pt x="499" y="205"/>
                        <a:pt x="527" y="137"/>
                        <a:pt x="531" y="98"/>
                      </a:cubicBezTo>
                      <a:cubicBezTo>
                        <a:pt x="535" y="59"/>
                        <a:pt x="508" y="2"/>
                        <a:pt x="498" y="2"/>
                      </a:cubicBezTo>
                      <a:cubicBezTo>
                        <a:pt x="488" y="2"/>
                        <a:pt x="464" y="59"/>
                        <a:pt x="468" y="98"/>
                      </a:cubicBezTo>
                      <a:cubicBezTo>
                        <a:pt x="472" y="137"/>
                        <a:pt x="501" y="204"/>
                        <a:pt x="524" y="236"/>
                      </a:cubicBezTo>
                      <a:cubicBezTo>
                        <a:pt x="547" y="268"/>
                        <a:pt x="578" y="290"/>
                        <a:pt x="605" y="290"/>
                      </a:cubicBezTo>
                      <a:cubicBezTo>
                        <a:pt x="632" y="290"/>
                        <a:pt x="665" y="268"/>
                        <a:pt x="689" y="236"/>
                      </a:cubicBezTo>
                      <a:cubicBezTo>
                        <a:pt x="713" y="204"/>
                        <a:pt x="743" y="134"/>
                        <a:pt x="747" y="95"/>
                      </a:cubicBezTo>
                      <a:cubicBezTo>
                        <a:pt x="751" y="56"/>
                        <a:pt x="725" y="0"/>
                        <a:pt x="714" y="0"/>
                      </a:cubicBezTo>
                      <a:cubicBezTo>
                        <a:pt x="703" y="0"/>
                        <a:pt x="677" y="59"/>
                        <a:pt x="681" y="98"/>
                      </a:cubicBezTo>
                      <a:cubicBezTo>
                        <a:pt x="685" y="137"/>
                        <a:pt x="715" y="202"/>
                        <a:pt x="738" y="234"/>
                      </a:cubicBezTo>
                      <a:cubicBezTo>
                        <a:pt x="761" y="266"/>
                        <a:pt x="794" y="290"/>
                        <a:pt x="822" y="290"/>
                      </a:cubicBezTo>
                      <a:cubicBezTo>
                        <a:pt x="850" y="290"/>
                        <a:pt x="882" y="269"/>
                        <a:pt x="905" y="237"/>
                      </a:cubicBezTo>
                      <a:cubicBezTo>
                        <a:pt x="928" y="205"/>
                        <a:pt x="958" y="138"/>
                        <a:pt x="962" y="99"/>
                      </a:cubicBezTo>
                      <a:cubicBezTo>
                        <a:pt x="966" y="60"/>
                        <a:pt x="938" y="2"/>
                        <a:pt x="927" y="2"/>
                      </a:cubicBezTo>
                      <a:cubicBezTo>
                        <a:pt x="916" y="2"/>
                        <a:pt x="891" y="60"/>
                        <a:pt x="896" y="99"/>
                      </a:cubicBezTo>
                      <a:cubicBezTo>
                        <a:pt x="901" y="138"/>
                        <a:pt x="933" y="208"/>
                        <a:pt x="956" y="239"/>
                      </a:cubicBezTo>
                      <a:cubicBezTo>
                        <a:pt x="979" y="270"/>
                        <a:pt x="1008" y="288"/>
                        <a:pt x="1035" y="288"/>
                      </a:cubicBezTo>
                      <a:cubicBezTo>
                        <a:pt x="1062" y="288"/>
                        <a:pt x="1095" y="268"/>
                        <a:pt x="1118" y="237"/>
                      </a:cubicBezTo>
                      <a:cubicBezTo>
                        <a:pt x="1141" y="206"/>
                        <a:pt x="1171" y="140"/>
                        <a:pt x="1175" y="101"/>
                      </a:cubicBezTo>
                      <a:cubicBezTo>
                        <a:pt x="1179" y="62"/>
                        <a:pt x="1153" y="2"/>
                        <a:pt x="1142" y="2"/>
                      </a:cubicBezTo>
                      <a:cubicBezTo>
                        <a:pt x="1131" y="2"/>
                        <a:pt x="1105" y="59"/>
                        <a:pt x="1109" y="99"/>
                      </a:cubicBezTo>
                      <a:cubicBezTo>
                        <a:pt x="1113" y="139"/>
                        <a:pt x="1146" y="209"/>
                        <a:pt x="1169" y="240"/>
                      </a:cubicBezTo>
                      <a:cubicBezTo>
                        <a:pt x="1192" y="271"/>
                        <a:pt x="1223" y="288"/>
                        <a:pt x="1250" y="288"/>
                      </a:cubicBezTo>
                      <a:cubicBezTo>
                        <a:pt x="1277" y="288"/>
                        <a:pt x="1307" y="270"/>
                        <a:pt x="1331" y="239"/>
                      </a:cubicBezTo>
                      <a:cubicBezTo>
                        <a:pt x="1355" y="208"/>
                        <a:pt x="1389" y="141"/>
                        <a:pt x="1394" y="102"/>
                      </a:cubicBezTo>
                      <a:cubicBezTo>
                        <a:pt x="1399" y="63"/>
                        <a:pt x="1370" y="3"/>
                        <a:pt x="1359" y="3"/>
                      </a:cubicBezTo>
                      <a:cubicBezTo>
                        <a:pt x="1348" y="3"/>
                        <a:pt x="1322" y="62"/>
                        <a:pt x="1326" y="101"/>
                      </a:cubicBezTo>
                      <a:cubicBezTo>
                        <a:pt x="1330" y="140"/>
                        <a:pt x="1362" y="207"/>
                        <a:pt x="1385" y="239"/>
                      </a:cubicBezTo>
                      <a:cubicBezTo>
                        <a:pt x="1408" y="271"/>
                        <a:pt x="1437" y="290"/>
                        <a:pt x="1464" y="290"/>
                      </a:cubicBezTo>
                      <a:cubicBezTo>
                        <a:pt x="1491" y="290"/>
                        <a:pt x="1524" y="272"/>
                        <a:pt x="1547" y="240"/>
                      </a:cubicBezTo>
                      <a:cubicBezTo>
                        <a:pt x="1570" y="208"/>
                        <a:pt x="1598" y="140"/>
                        <a:pt x="1602" y="101"/>
                      </a:cubicBezTo>
                      <a:cubicBezTo>
                        <a:pt x="1606" y="62"/>
                        <a:pt x="1585" y="3"/>
                        <a:pt x="1574" y="3"/>
                      </a:cubicBezTo>
                      <a:cubicBezTo>
                        <a:pt x="1563" y="3"/>
                        <a:pt x="1534" y="60"/>
                        <a:pt x="1538" y="99"/>
                      </a:cubicBezTo>
                      <a:cubicBezTo>
                        <a:pt x="1542" y="138"/>
                        <a:pt x="1574" y="208"/>
                        <a:pt x="1598" y="240"/>
                      </a:cubicBezTo>
                      <a:cubicBezTo>
                        <a:pt x="1622" y="272"/>
                        <a:pt x="1654" y="290"/>
                        <a:pt x="1680" y="290"/>
                      </a:cubicBezTo>
                      <a:cubicBezTo>
                        <a:pt x="1706" y="290"/>
                        <a:pt x="1738" y="264"/>
                        <a:pt x="1757" y="240"/>
                      </a:cubicBezTo>
                      <a:cubicBezTo>
                        <a:pt x="1776" y="216"/>
                        <a:pt x="1788" y="162"/>
                        <a:pt x="1796" y="146"/>
                      </a:cubicBezTo>
                      <a:cubicBezTo>
                        <a:pt x="1804" y="130"/>
                        <a:pt x="1793" y="146"/>
                        <a:pt x="1806" y="146"/>
                      </a:cubicBezTo>
                      <a:cubicBezTo>
                        <a:pt x="1819" y="146"/>
                        <a:pt x="1861" y="144"/>
                        <a:pt x="1875" y="144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4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3001" y="1494"/>
                  <a:ext cx="694" cy="111"/>
                </a:xfrm>
                <a:prstGeom prst="line">
                  <a:avLst/>
                </a:pr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5" name="Line 13"/>
                <p:cNvSpPr>
                  <a:spLocks noChangeShapeType="1"/>
                </p:cNvSpPr>
                <p:nvPr/>
              </p:nvSpPr>
              <p:spPr bwMode="auto">
                <a:xfrm>
                  <a:off x="4036" y="1514"/>
                  <a:ext cx="623" cy="63"/>
                </a:xfrm>
                <a:prstGeom prst="line">
                  <a:avLst/>
                </a:pr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6" name="Oval 14"/>
                <p:cNvSpPr>
                  <a:spLocks noChangeArrowheads="1"/>
                </p:cNvSpPr>
                <p:nvPr/>
              </p:nvSpPr>
              <p:spPr bwMode="auto">
                <a:xfrm>
                  <a:off x="3599" y="1381"/>
                  <a:ext cx="557" cy="259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7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2522" y="1362"/>
                  <a:ext cx="618" cy="336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squar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 algn="ctr"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000" b="1" dirty="0" err="1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p</a:t>
                  </a:r>
                  <a:endParaRPr lang="en-GB" sz="20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endParaRPr>
                </a:p>
              </p:txBody>
            </p:sp>
            <p:sp>
              <p:nvSpPr>
                <p:cNvPr id="38" name="Freeform 16"/>
                <p:cNvSpPr>
                  <a:spLocks noChangeArrowheads="1"/>
                </p:cNvSpPr>
                <p:nvPr/>
              </p:nvSpPr>
              <p:spPr bwMode="auto">
                <a:xfrm>
                  <a:off x="3401" y="840"/>
                  <a:ext cx="635" cy="85"/>
                </a:xfrm>
                <a:custGeom>
                  <a:avLst/>
                  <a:gdLst>
                    <a:gd name="T0" fmla="*/ 0 w 777"/>
                    <a:gd name="T1" fmla="*/ 14 h 133"/>
                    <a:gd name="T2" fmla="*/ 74 w 777"/>
                    <a:gd name="T3" fmla="*/ 2 h 133"/>
                    <a:gd name="T4" fmla="*/ 284 w 777"/>
                    <a:gd name="T5" fmla="*/ 1 h 133"/>
                    <a:gd name="T6" fmla="*/ 0 60000 65536"/>
                    <a:gd name="T7" fmla="*/ 0 60000 65536"/>
                    <a:gd name="T8" fmla="*/ 0 60000 65536"/>
                    <a:gd name="T9" fmla="*/ 0 w 777"/>
                    <a:gd name="T10" fmla="*/ 0 h 133"/>
                    <a:gd name="T11" fmla="*/ 777 w 777"/>
                    <a:gd name="T12" fmla="*/ 133 h 1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77" h="133">
                      <a:moveTo>
                        <a:pt x="0" y="133"/>
                      </a:moveTo>
                      <a:cubicBezTo>
                        <a:pt x="33" y="114"/>
                        <a:pt x="72" y="42"/>
                        <a:pt x="201" y="21"/>
                      </a:cubicBezTo>
                      <a:cubicBezTo>
                        <a:pt x="330" y="0"/>
                        <a:pt x="657" y="9"/>
                        <a:pt x="777" y="6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9" name="Freeform 17"/>
                <p:cNvSpPr>
                  <a:spLocks noChangeArrowheads="1"/>
                </p:cNvSpPr>
                <p:nvPr/>
              </p:nvSpPr>
              <p:spPr bwMode="auto">
                <a:xfrm flipH="1">
                  <a:off x="4032" y="840"/>
                  <a:ext cx="408" cy="85"/>
                </a:xfrm>
                <a:custGeom>
                  <a:avLst/>
                  <a:gdLst>
                    <a:gd name="T0" fmla="*/ 0 w 777"/>
                    <a:gd name="T1" fmla="*/ 14 h 133"/>
                    <a:gd name="T2" fmla="*/ 8 w 777"/>
                    <a:gd name="T3" fmla="*/ 2 h 133"/>
                    <a:gd name="T4" fmla="*/ 31 w 777"/>
                    <a:gd name="T5" fmla="*/ 1 h 133"/>
                    <a:gd name="T6" fmla="*/ 0 60000 65536"/>
                    <a:gd name="T7" fmla="*/ 0 60000 65536"/>
                    <a:gd name="T8" fmla="*/ 0 60000 65536"/>
                    <a:gd name="T9" fmla="*/ 0 w 777"/>
                    <a:gd name="T10" fmla="*/ 0 h 133"/>
                    <a:gd name="T11" fmla="*/ 777 w 777"/>
                    <a:gd name="T12" fmla="*/ 133 h 1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77" h="133">
                      <a:moveTo>
                        <a:pt x="0" y="133"/>
                      </a:moveTo>
                      <a:cubicBezTo>
                        <a:pt x="33" y="114"/>
                        <a:pt x="72" y="42"/>
                        <a:pt x="201" y="21"/>
                      </a:cubicBezTo>
                      <a:cubicBezTo>
                        <a:pt x="330" y="0"/>
                        <a:pt x="657" y="9"/>
                        <a:pt x="777" y="6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0" name="Freeform 18"/>
                <p:cNvSpPr>
                  <a:spLocks noChangeArrowheads="1"/>
                </p:cNvSpPr>
                <p:nvPr/>
              </p:nvSpPr>
              <p:spPr bwMode="auto">
                <a:xfrm flipH="1" flipV="1">
                  <a:off x="4032" y="932"/>
                  <a:ext cx="408" cy="85"/>
                </a:xfrm>
                <a:custGeom>
                  <a:avLst/>
                  <a:gdLst>
                    <a:gd name="T0" fmla="*/ 0 w 777"/>
                    <a:gd name="T1" fmla="*/ 14 h 133"/>
                    <a:gd name="T2" fmla="*/ 8 w 777"/>
                    <a:gd name="T3" fmla="*/ 2 h 133"/>
                    <a:gd name="T4" fmla="*/ 31 w 777"/>
                    <a:gd name="T5" fmla="*/ 1 h 133"/>
                    <a:gd name="T6" fmla="*/ 0 60000 65536"/>
                    <a:gd name="T7" fmla="*/ 0 60000 65536"/>
                    <a:gd name="T8" fmla="*/ 0 60000 65536"/>
                    <a:gd name="T9" fmla="*/ 0 w 777"/>
                    <a:gd name="T10" fmla="*/ 0 h 133"/>
                    <a:gd name="T11" fmla="*/ 777 w 777"/>
                    <a:gd name="T12" fmla="*/ 133 h 1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77" h="133">
                      <a:moveTo>
                        <a:pt x="0" y="133"/>
                      </a:moveTo>
                      <a:cubicBezTo>
                        <a:pt x="33" y="114"/>
                        <a:pt x="72" y="42"/>
                        <a:pt x="201" y="21"/>
                      </a:cubicBezTo>
                      <a:cubicBezTo>
                        <a:pt x="330" y="0"/>
                        <a:pt x="657" y="9"/>
                        <a:pt x="777" y="6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1" name="Freeform 19"/>
                <p:cNvSpPr>
                  <a:spLocks noChangeArrowheads="1"/>
                </p:cNvSpPr>
                <p:nvPr/>
              </p:nvSpPr>
              <p:spPr bwMode="auto">
                <a:xfrm rot="-1980000">
                  <a:off x="2992" y="740"/>
                  <a:ext cx="384" cy="320"/>
                </a:xfrm>
                <a:custGeom>
                  <a:avLst/>
                  <a:gdLst>
                    <a:gd name="T0" fmla="*/ 40 w 380"/>
                    <a:gd name="T1" fmla="*/ 10 h 311"/>
                    <a:gd name="T2" fmla="*/ 15 w 380"/>
                    <a:gd name="T3" fmla="*/ 81 h 311"/>
                    <a:gd name="T4" fmla="*/ 130 w 380"/>
                    <a:gd name="T5" fmla="*/ 9 h 311"/>
                    <a:gd name="T6" fmla="*/ 79 w 380"/>
                    <a:gd name="T7" fmla="*/ 146 h 311"/>
                    <a:gd name="T8" fmla="*/ 195 w 380"/>
                    <a:gd name="T9" fmla="*/ 76 h 311"/>
                    <a:gd name="T10" fmla="*/ 139 w 380"/>
                    <a:gd name="T11" fmla="*/ 210 h 311"/>
                    <a:gd name="T12" fmla="*/ 260 w 380"/>
                    <a:gd name="T13" fmla="*/ 141 h 311"/>
                    <a:gd name="T14" fmla="*/ 204 w 380"/>
                    <a:gd name="T15" fmla="*/ 273 h 311"/>
                    <a:gd name="T16" fmla="*/ 320 w 380"/>
                    <a:gd name="T17" fmla="*/ 206 h 311"/>
                    <a:gd name="T18" fmla="*/ 269 w 380"/>
                    <a:gd name="T19" fmla="*/ 337 h 311"/>
                    <a:gd name="T20" fmla="*/ 386 w 380"/>
                    <a:gd name="T21" fmla="*/ 271 h 311"/>
                    <a:gd name="T22" fmla="*/ 359 w 380"/>
                    <a:gd name="T23" fmla="*/ 359 h 31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80"/>
                    <a:gd name="T37" fmla="*/ 0 h 311"/>
                    <a:gd name="T38" fmla="*/ 380 w 380"/>
                    <a:gd name="T39" fmla="*/ 311 h 31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80" h="311">
                      <a:moveTo>
                        <a:pt x="40" y="10"/>
                      </a:moveTo>
                      <a:cubicBezTo>
                        <a:pt x="36" y="20"/>
                        <a:pt x="0" y="70"/>
                        <a:pt x="15" y="71"/>
                      </a:cubicBezTo>
                      <a:cubicBezTo>
                        <a:pt x="29" y="70"/>
                        <a:pt x="116" y="0"/>
                        <a:pt x="125" y="9"/>
                      </a:cubicBezTo>
                      <a:cubicBezTo>
                        <a:pt x="136" y="19"/>
                        <a:pt x="64" y="116"/>
                        <a:pt x="74" y="126"/>
                      </a:cubicBezTo>
                      <a:cubicBezTo>
                        <a:pt x="84" y="135"/>
                        <a:pt x="174" y="56"/>
                        <a:pt x="185" y="66"/>
                      </a:cubicBezTo>
                      <a:cubicBezTo>
                        <a:pt x="194" y="75"/>
                        <a:pt x="124" y="172"/>
                        <a:pt x="134" y="182"/>
                      </a:cubicBezTo>
                      <a:cubicBezTo>
                        <a:pt x="145" y="191"/>
                        <a:pt x="235" y="111"/>
                        <a:pt x="245" y="121"/>
                      </a:cubicBezTo>
                      <a:cubicBezTo>
                        <a:pt x="256" y="131"/>
                        <a:pt x="184" y="228"/>
                        <a:pt x="194" y="237"/>
                      </a:cubicBezTo>
                      <a:cubicBezTo>
                        <a:pt x="205" y="247"/>
                        <a:pt x="294" y="169"/>
                        <a:pt x="305" y="179"/>
                      </a:cubicBezTo>
                      <a:cubicBezTo>
                        <a:pt x="315" y="189"/>
                        <a:pt x="244" y="284"/>
                        <a:pt x="254" y="293"/>
                      </a:cubicBezTo>
                      <a:cubicBezTo>
                        <a:pt x="265" y="303"/>
                        <a:pt x="352" y="232"/>
                        <a:pt x="366" y="235"/>
                      </a:cubicBezTo>
                      <a:cubicBezTo>
                        <a:pt x="380" y="238"/>
                        <a:pt x="345" y="295"/>
                        <a:pt x="339" y="311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2" name="Text Box 21"/>
                <p:cNvSpPr txBox="1">
                  <a:spLocks noChangeArrowheads="1"/>
                </p:cNvSpPr>
                <p:nvPr/>
              </p:nvSpPr>
              <p:spPr bwMode="auto">
                <a:xfrm>
                  <a:off x="4561" y="1351"/>
                  <a:ext cx="541" cy="336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squar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 algn="ctr"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000" b="1" dirty="0" err="1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p</a:t>
                  </a:r>
                  <a:endParaRPr lang="en-GB" sz="20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endParaRPr>
                </a:p>
              </p:txBody>
            </p:sp>
            <p:sp>
              <p:nvSpPr>
                <p:cNvPr id="43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4721" y="679"/>
                  <a:ext cx="922" cy="273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square" lIns="89280" tIns="8352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 algn="ctr"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000" b="1" baseline="30000" dirty="0" smtClean="0">
                      <a:solidFill>
                        <a:srgbClr val="000000"/>
                      </a:solidFill>
                      <a:latin typeface="Times New Roman" charset="0"/>
                      <a:ea typeface="Times New Roman" charset="0"/>
                      <a:cs typeface="Times New Roman" charset="0"/>
                    </a:rPr>
                    <a:t>VM, </a:t>
                  </a:r>
                  <a:r>
                    <a:rPr lang="en-GB" sz="2000" b="1" baseline="30000" dirty="0" err="1" smtClean="0">
                      <a:solidFill>
                        <a:srgbClr val="000000"/>
                      </a:solidFill>
                      <a:latin typeface="Times New Roman" charset="0"/>
                      <a:ea typeface="Times New Roman" charset="0"/>
                      <a:cs typeface="Times New Roman" charset="0"/>
                    </a:rPr>
                    <a:t>γ</a:t>
                  </a:r>
                  <a:endParaRPr lang="en-GB" sz="2000" b="1" baseline="30000" dirty="0">
                    <a:solidFill>
                      <a:srgbClr val="000000"/>
                    </a:solidFill>
                    <a:latin typeface="Times New Roman" charset="0"/>
                    <a:ea typeface="Times New Roman" charset="0"/>
                    <a:cs typeface="Times New Roman" charset="0"/>
                  </a:endParaRPr>
                </a:p>
              </p:txBody>
            </p:sp>
          </p:grpSp>
          <p:sp>
            <p:nvSpPr>
              <p:cNvPr id="28" name="Text Box 22"/>
              <p:cNvSpPr txBox="1">
                <a:spLocks noChangeArrowheads="1"/>
              </p:cNvSpPr>
              <p:nvPr/>
            </p:nvSpPr>
            <p:spPr bwMode="auto">
              <a:xfrm>
                <a:off x="125127" y="4326061"/>
                <a:ext cx="739210" cy="450591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square" lIns="89280" tIns="83520" rIns="89280" bIns="44640">
                <a:prstTxWarp prst="textNoShape">
                  <a:avLst/>
                </a:prstTxWarp>
                <a:spAutoFit/>
              </a:bodyPr>
              <a:lstStyle/>
              <a:p>
                <a:pPr algn="ctr">
                  <a:lnSpc>
                    <a:spcPct val="93000"/>
                  </a:lnSpc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en-GB" sz="2000" b="1" baseline="30000" dirty="0" err="1" smtClean="0">
                    <a:solidFill>
                      <a:srgbClr val="000000"/>
                    </a:solidFill>
                    <a:latin typeface="Symbol" charset="2"/>
                    <a:ea typeface="Times New Roman" charset="0"/>
                    <a:cs typeface="Symbol" charset="2"/>
                  </a:rPr>
                  <a:t>g</a:t>
                </a:r>
                <a:r>
                  <a:rPr lang="en-GB" sz="2000" b="1" baseline="30000" dirty="0" smtClean="0">
                    <a:solidFill>
                      <a:srgbClr val="000000"/>
                    </a:solidFill>
                    <a:latin typeface="Times New Roman" charset="0"/>
                    <a:ea typeface="Times New Roman" charset="0"/>
                    <a:cs typeface="Times New Roman" charset="0"/>
                  </a:rPr>
                  <a:t>*</a:t>
                </a:r>
                <a:endParaRPr lang="en-GB" sz="2000" b="1" baseline="30000" dirty="0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  <p:cxnSp>
            <p:nvCxnSpPr>
              <p:cNvPr id="29" name="Straight Connector 28"/>
              <p:cNvCxnSpPr/>
              <p:nvPr/>
            </p:nvCxnSpPr>
            <p:spPr>
              <a:xfrm flipV="1">
                <a:off x="3245674" y="4578773"/>
                <a:ext cx="764130" cy="151959"/>
              </a:xfrm>
              <a:prstGeom prst="line">
                <a:avLst/>
              </a:prstGeom>
              <a:ln w="444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TextBox 25"/>
            <p:cNvSpPr txBox="1"/>
            <p:nvPr/>
          </p:nvSpPr>
          <p:spPr>
            <a:xfrm>
              <a:off x="3385070" y="5113076"/>
              <a:ext cx="260971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</a:rPr>
                <a:t>Exclusive diffraction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44" name="Group 53"/>
          <p:cNvGrpSpPr/>
          <p:nvPr/>
        </p:nvGrpSpPr>
        <p:grpSpPr>
          <a:xfrm>
            <a:off x="6622134" y="3788671"/>
            <a:ext cx="2222530" cy="1662959"/>
            <a:chOff x="6622134" y="3788671"/>
            <a:chExt cx="2222530" cy="1662959"/>
          </a:xfrm>
        </p:grpSpPr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709174" y="3788671"/>
              <a:ext cx="1919673" cy="1248858"/>
            </a:xfrm>
            <a:prstGeom prst="rect">
              <a:avLst/>
            </a:prstGeom>
          </p:spPr>
        </p:pic>
        <p:sp>
          <p:nvSpPr>
            <p:cNvPr id="46" name="TextBox 45"/>
            <p:cNvSpPr txBox="1"/>
            <p:nvPr/>
          </p:nvSpPr>
          <p:spPr>
            <a:xfrm>
              <a:off x="6622134" y="5113076"/>
              <a:ext cx="22225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 smtClean="0">
                  <a:solidFill>
                    <a:srgbClr val="0000FF"/>
                  </a:solidFill>
                </a:rPr>
                <a:t>Azimuthal</a:t>
              </a:r>
              <a:r>
                <a:rPr lang="en-US" sz="1600" b="1" dirty="0" smtClean="0">
                  <a:solidFill>
                    <a:srgbClr val="0000FF"/>
                  </a:solidFill>
                </a:rPr>
                <a:t> asymmetries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47" name="Group 50"/>
          <p:cNvGrpSpPr/>
          <p:nvPr/>
        </p:nvGrpSpPr>
        <p:grpSpPr>
          <a:xfrm>
            <a:off x="160022" y="5451630"/>
            <a:ext cx="2476270" cy="549237"/>
            <a:chOff x="160022" y="5451630"/>
            <a:chExt cx="2476270" cy="549237"/>
          </a:xfrm>
        </p:grpSpPr>
        <p:sp>
          <p:nvSpPr>
            <p:cNvPr id="48" name="TextBox 47"/>
            <p:cNvSpPr txBox="1"/>
            <p:nvPr/>
          </p:nvSpPr>
          <p:spPr>
            <a:xfrm>
              <a:off x="680020" y="5662313"/>
              <a:ext cx="19562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i="1" dirty="0" smtClean="0">
                  <a:solidFill>
                    <a:srgbClr val="FF0000"/>
                  </a:solidFill>
                </a:rPr>
                <a:t>Longitudinal motion</a:t>
              </a:r>
              <a:endParaRPr lang="en-US" sz="1600" b="1" i="1" dirty="0">
                <a:solidFill>
                  <a:srgbClr val="FF0000"/>
                </a:solidFill>
              </a:endParaRPr>
            </a:p>
          </p:txBody>
        </p:sp>
        <p:sp>
          <p:nvSpPr>
            <p:cNvPr id="49" name="Curved Right Arrow 48"/>
            <p:cNvSpPr/>
            <p:nvPr/>
          </p:nvSpPr>
          <p:spPr>
            <a:xfrm>
              <a:off x="160022" y="5451630"/>
              <a:ext cx="258289" cy="396817"/>
            </a:xfrm>
            <a:prstGeom prst="curv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0" name="Group 54"/>
          <p:cNvGrpSpPr/>
          <p:nvPr/>
        </p:nvGrpSpPr>
        <p:grpSpPr>
          <a:xfrm>
            <a:off x="6553200" y="5451630"/>
            <a:ext cx="2537055" cy="681159"/>
            <a:chOff x="6553200" y="5451630"/>
            <a:chExt cx="2537055" cy="681159"/>
          </a:xfrm>
        </p:grpSpPr>
        <p:sp>
          <p:nvSpPr>
            <p:cNvPr id="51" name="TextBox 50"/>
            <p:cNvSpPr txBox="1"/>
            <p:nvPr/>
          </p:nvSpPr>
          <p:spPr>
            <a:xfrm>
              <a:off x="6553200" y="5548013"/>
              <a:ext cx="2404512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i="1" dirty="0" smtClean="0">
                  <a:solidFill>
                    <a:srgbClr val="FF0000"/>
                  </a:solidFill>
                </a:rPr>
                <a:t>Transverse space and momentum</a:t>
              </a:r>
              <a:endParaRPr lang="en-US" sz="1600" b="1" i="1" dirty="0">
                <a:solidFill>
                  <a:srgbClr val="FF0000"/>
                </a:solidFill>
              </a:endParaRPr>
            </a:p>
          </p:txBody>
        </p:sp>
        <p:sp>
          <p:nvSpPr>
            <p:cNvPr id="52" name="Curved Left Arrow 51"/>
            <p:cNvSpPr/>
            <p:nvPr/>
          </p:nvSpPr>
          <p:spPr>
            <a:xfrm>
              <a:off x="8829385" y="5451630"/>
              <a:ext cx="260870" cy="396817"/>
            </a:xfrm>
            <a:prstGeom prst="curvedLef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3813413" y="5462770"/>
            <a:ext cx="1673843" cy="538097"/>
            <a:chOff x="3813413" y="5462770"/>
            <a:chExt cx="1673843" cy="538097"/>
          </a:xfrm>
        </p:grpSpPr>
        <p:sp>
          <p:nvSpPr>
            <p:cNvPr id="54" name="TextBox 53"/>
            <p:cNvSpPr txBox="1"/>
            <p:nvPr/>
          </p:nvSpPr>
          <p:spPr>
            <a:xfrm>
              <a:off x="3813413" y="5662313"/>
              <a:ext cx="167384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i="1" dirty="0" smtClean="0">
                  <a:solidFill>
                    <a:srgbClr val="FF0000"/>
                  </a:solidFill>
                </a:rPr>
                <a:t>Transverse space</a:t>
              </a:r>
              <a:endParaRPr lang="en-US" sz="1600" b="1" i="1" dirty="0">
                <a:solidFill>
                  <a:srgbClr val="FF0000"/>
                </a:solidFill>
              </a:endParaRPr>
            </a:p>
          </p:txBody>
        </p:sp>
        <p:sp>
          <p:nvSpPr>
            <p:cNvPr id="55" name="Down Arrow 54"/>
            <p:cNvSpPr/>
            <p:nvPr/>
          </p:nvSpPr>
          <p:spPr>
            <a:xfrm>
              <a:off x="4566635" y="5462770"/>
              <a:ext cx="167858" cy="210683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5588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Knowledge is Power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Provided many applications through the years of study both from the direct science and the technology advancements to perform the science</a:t>
            </a:r>
          </a:p>
          <a:p>
            <a:pPr lvl="1"/>
            <a:r>
              <a:rPr lang="en-US" dirty="0" smtClean="0"/>
              <a:t>accelerator </a:t>
            </a:r>
            <a:r>
              <a:rPr lang="en-US" dirty="0"/>
              <a:t>advancements: proton therapy</a:t>
            </a:r>
          </a:p>
          <a:p>
            <a:pPr lvl="1"/>
            <a:r>
              <a:rPr lang="en-US" dirty="0"/>
              <a:t>detector development: national defense</a:t>
            </a:r>
          </a:p>
          <a:p>
            <a:pPr lvl="1"/>
            <a:r>
              <a:rPr lang="en-US" dirty="0"/>
              <a:t>high performance computing and data </a:t>
            </a:r>
            <a:r>
              <a:rPr lang="en-US" dirty="0" smtClean="0"/>
              <a:t>storage</a:t>
            </a:r>
          </a:p>
          <a:p>
            <a:pPr lvl="1"/>
            <a:r>
              <a:rPr lang="en-US" dirty="0"/>
              <a:t>medical applications: PET and MRI scans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R. Petti - BNL - YRS 2014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46400" y="4275449"/>
            <a:ext cx="2319337" cy="2080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192989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5263"/>
            <a:ext cx="8229600" cy="900112"/>
          </a:xfrm>
        </p:spPr>
        <p:txBody>
          <a:bodyPr>
            <a:noAutofit/>
          </a:bodyPr>
          <a:lstStyle/>
          <a:p>
            <a:r>
              <a:rPr lang="en-US" sz="3600" dirty="0" smtClean="0"/>
              <a:t>Goal: Learn the origin of the proton’s spin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19854"/>
            <a:ext cx="8229600" cy="4525963"/>
          </a:xfrm>
        </p:spPr>
        <p:txBody>
          <a:bodyPr/>
          <a:lstStyle/>
          <a:p>
            <a:r>
              <a:rPr lang="en-US" dirty="0" smtClean="0"/>
              <a:t>gluon spin contribution to proton</a:t>
            </a:r>
          </a:p>
          <a:p>
            <a:pPr lvl="1"/>
            <a:r>
              <a:rPr lang="en-US" dirty="0" smtClean="0"/>
              <a:t>measure A</a:t>
            </a:r>
            <a:r>
              <a:rPr lang="en-US" baseline="-25000" dirty="0" smtClean="0"/>
              <a:t>LL</a:t>
            </a:r>
            <a:r>
              <a:rPr lang="en-US" dirty="0" smtClean="0"/>
              <a:t> – the double spin asymmetry</a:t>
            </a:r>
            <a:endParaRPr lang="en-US" dirty="0"/>
          </a:p>
          <a:p>
            <a:pPr lvl="2"/>
            <a:r>
              <a:rPr lang="en-US" dirty="0" smtClean="0"/>
              <a:t>measure the difference between cross-section for like and opposite spin collisions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R. Petti - BNL - YRS 2014</a:t>
            </a:r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1206500" y="4010025"/>
            <a:ext cx="936625" cy="8890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455862" y="4010025"/>
            <a:ext cx="936625" cy="8890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378450" y="4003675"/>
            <a:ext cx="936625" cy="8890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6737350" y="4010025"/>
            <a:ext cx="936625" cy="8890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Up Arrow 12"/>
          <p:cNvSpPr/>
          <p:nvPr/>
        </p:nvSpPr>
        <p:spPr>
          <a:xfrm>
            <a:off x="1444625" y="3508375"/>
            <a:ext cx="381000" cy="1714500"/>
          </a:xfrm>
          <a:prstGeom prst="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Up Arrow 13"/>
          <p:cNvSpPr/>
          <p:nvPr/>
        </p:nvSpPr>
        <p:spPr>
          <a:xfrm>
            <a:off x="2743200" y="3508375"/>
            <a:ext cx="381000" cy="1714500"/>
          </a:xfrm>
          <a:prstGeom prst="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Down Arrow 14"/>
          <p:cNvSpPr/>
          <p:nvPr/>
        </p:nvSpPr>
        <p:spPr>
          <a:xfrm>
            <a:off x="5514975" y="3508375"/>
            <a:ext cx="539750" cy="1793875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Up Arrow 15"/>
          <p:cNvSpPr/>
          <p:nvPr/>
        </p:nvSpPr>
        <p:spPr>
          <a:xfrm>
            <a:off x="7054850" y="3508375"/>
            <a:ext cx="381000" cy="1714500"/>
          </a:xfrm>
          <a:prstGeom prst="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3921125" y="4397375"/>
            <a:ext cx="873125" cy="15875"/>
          </a:xfrm>
          <a:prstGeom prst="line">
            <a:avLst/>
          </a:prstGeom>
          <a:ln w="730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9" name="Bild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19" r="10481"/>
          <a:stretch/>
        </p:blipFill>
        <p:spPr>
          <a:xfrm>
            <a:off x="2143125" y="1816196"/>
            <a:ext cx="4426304" cy="4374958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2087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is this detector needed?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Q</a:t>
            </a:r>
            <a:r>
              <a:rPr lang="en-US" baseline="30000" dirty="0" smtClean="0"/>
              <a:t>2</a:t>
            </a:r>
            <a:r>
              <a:rPr lang="en-US" dirty="0" smtClean="0"/>
              <a:t> akin to resolution</a:t>
            </a:r>
          </a:p>
          <a:p>
            <a:r>
              <a:rPr lang="en-US" dirty="0" smtClean="0"/>
              <a:t>want a complete scan as a function of resolution to get a complete </a:t>
            </a:r>
            <a:r>
              <a:rPr lang="en-US" dirty="0" err="1" smtClean="0"/>
              <a:t>picuture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R. Petti - BNL - YRS 2014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30972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7048"/>
            <a:ext cx="8229600" cy="1039091"/>
          </a:xfrm>
        </p:spPr>
        <p:txBody>
          <a:bodyPr>
            <a:normAutofit/>
          </a:bodyPr>
          <a:lstStyle/>
          <a:p>
            <a:r>
              <a:rPr lang="en-US" sz="4800" dirty="0" smtClean="0"/>
              <a:t>What do scientists do?</a:t>
            </a:r>
            <a:endParaRPr lang="en-US" sz="48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519000"/>
            <a:ext cx="4038600" cy="4525963"/>
          </a:xfrm>
        </p:spPr>
        <p:txBody>
          <a:bodyPr/>
          <a:lstStyle/>
          <a:p>
            <a:r>
              <a:rPr lang="en-US" dirty="0" smtClean="0"/>
              <a:t>Basic Research</a:t>
            </a:r>
          </a:p>
          <a:p>
            <a:pPr lvl="1"/>
            <a:r>
              <a:rPr lang="en-US" dirty="0" smtClean="0"/>
              <a:t>increase our knowledge base</a:t>
            </a:r>
          </a:p>
          <a:p>
            <a:pPr lvl="1"/>
            <a:r>
              <a:rPr lang="en-US" dirty="0" smtClean="0"/>
              <a:t>no direct use</a:t>
            </a:r>
          </a:p>
          <a:p>
            <a:pPr lvl="1"/>
            <a:r>
              <a:rPr lang="en-US" dirty="0" smtClean="0"/>
              <a:t>curiosity based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648200" y="2519000"/>
            <a:ext cx="4038600" cy="4525963"/>
          </a:xfrm>
        </p:spPr>
        <p:txBody>
          <a:bodyPr/>
          <a:lstStyle/>
          <a:p>
            <a:r>
              <a:rPr lang="en-US" dirty="0" smtClean="0"/>
              <a:t>Applied Research</a:t>
            </a:r>
          </a:p>
          <a:p>
            <a:pPr lvl="1"/>
            <a:r>
              <a:rPr lang="en-US" dirty="0" smtClean="0"/>
              <a:t>research to answer a certain question</a:t>
            </a:r>
          </a:p>
          <a:p>
            <a:pPr lvl="1"/>
            <a:r>
              <a:rPr lang="en-US" dirty="0" smtClean="0"/>
              <a:t>has a definite use</a:t>
            </a:r>
          </a:p>
          <a:p>
            <a:pPr lvl="1"/>
            <a:r>
              <a:rPr lang="en-US" dirty="0" smtClean="0"/>
              <a:t>applications based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R. Petti - BNL - YRS 2014</a:t>
            </a:r>
            <a:endParaRPr lang="en-US" dirty="0"/>
          </a:p>
        </p:txBody>
      </p:sp>
      <p:sp>
        <p:nvSpPr>
          <p:cNvPr id="6" name="Curved Up Arrow 5"/>
          <p:cNvSpPr/>
          <p:nvPr/>
        </p:nvSpPr>
        <p:spPr>
          <a:xfrm>
            <a:off x="3056878" y="4905402"/>
            <a:ext cx="2652765" cy="964500"/>
          </a:xfrm>
          <a:prstGeom prst="curved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Curved Up Arrow 7"/>
          <p:cNvSpPr/>
          <p:nvPr/>
        </p:nvSpPr>
        <p:spPr>
          <a:xfrm rot="10800000">
            <a:off x="2935963" y="1594376"/>
            <a:ext cx="2652765" cy="964500"/>
          </a:xfrm>
          <a:prstGeom prst="curved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394488" y="2286004"/>
            <a:ext cx="3054598" cy="922064"/>
          </a:xfrm>
          <a:prstGeom prst="ellipse">
            <a:avLst/>
          </a:prstGeom>
          <a:noFill/>
          <a:ln w="73025">
            <a:gradFill flip="none" rotWithShape="1">
              <a:gsLst>
                <a:gs pos="0">
                  <a:srgbClr val="FFFF00"/>
                </a:gs>
                <a:gs pos="100000">
                  <a:srgbClr val="800000"/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 rot="5893028">
            <a:off x="-165166" y="3647863"/>
            <a:ext cx="1618317" cy="837348"/>
          </a:xfrm>
          <a:prstGeom prst="rightArrow">
            <a:avLst/>
          </a:prstGeom>
          <a:gradFill flip="none" rotWithShape="1">
            <a:gsLst>
              <a:gs pos="19000">
                <a:srgbClr val="800000"/>
              </a:gs>
              <a:gs pos="100000">
                <a:srgbClr val="FFFFFF"/>
              </a:gs>
            </a:gsLst>
            <a:path path="circle">
              <a:fillToRect l="100000" t="100000"/>
            </a:path>
            <a:tileRect r="-100000" b="-100000"/>
          </a:gradFill>
          <a:ln>
            <a:gradFill flip="none" rotWithShape="1">
              <a:gsLst>
                <a:gs pos="0">
                  <a:srgbClr val="800000"/>
                </a:gs>
                <a:gs pos="100000">
                  <a:srgbClr val="FFFFFF"/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03808" y="4986210"/>
            <a:ext cx="21164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tx2"/>
                </a:solidFill>
              </a:rPr>
              <a:t>Nuclear Physics</a:t>
            </a:r>
            <a:endParaRPr lang="en-US" sz="3200" dirty="0">
              <a:solidFill>
                <a:schemeClr val="tx2"/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128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Simulations are Important!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accurate simulations essential to make progress</a:t>
            </a:r>
          </a:p>
          <a:p>
            <a:r>
              <a:rPr lang="en-US" dirty="0" smtClean="0"/>
              <a:t>simulations are often benchmarked on real data</a:t>
            </a:r>
          </a:p>
          <a:p>
            <a:r>
              <a:rPr lang="en-US" dirty="0" smtClean="0"/>
              <a:t>nuclear power, </a:t>
            </a:r>
            <a:r>
              <a:rPr lang="en-US" dirty="0" err="1" smtClean="0"/>
              <a:t>etc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R. Petti - BNL - YRS 2014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40468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IR Design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R. Petti - BNL - YRS 2014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263" y="1738348"/>
            <a:ext cx="8362949" cy="4595267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48190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514600" y="-29565"/>
            <a:ext cx="6098648" cy="1411941"/>
          </a:xfrm>
        </p:spPr>
        <p:txBody>
          <a:bodyPr>
            <a:noAutofit/>
          </a:bodyPr>
          <a:lstStyle/>
          <a:p>
            <a:r>
              <a:rPr lang="en-US" sz="4000" dirty="0" smtClean="0"/>
              <a:t>Objective of Nuclear Physics Research</a:t>
            </a:r>
            <a:endParaRPr lang="en-US" sz="40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267635" y="1593841"/>
            <a:ext cx="5711266" cy="1558744"/>
          </a:xfrm>
        </p:spPr>
        <p:txBody>
          <a:bodyPr>
            <a:noAutofit/>
          </a:bodyPr>
          <a:lstStyle/>
          <a:p>
            <a:r>
              <a:rPr lang="en-US" dirty="0" smtClean="0"/>
              <a:t>Goal: Understand matter at a fundamental level</a:t>
            </a:r>
            <a:endParaRPr lang="en-US" sz="2400" dirty="0" smtClean="0"/>
          </a:p>
          <a:p>
            <a:pPr lvl="1"/>
            <a:r>
              <a:rPr lang="en-US" sz="2400" dirty="0" smtClean="0"/>
              <a:t>what are the fundamental building blocks and how do they interact?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72035" y="6343981"/>
            <a:ext cx="2895600" cy="365125"/>
          </a:xfrm>
        </p:spPr>
        <p:txBody>
          <a:bodyPr/>
          <a:lstStyle/>
          <a:p>
            <a:r>
              <a:rPr lang="fi-FI" dirty="0" smtClean="0"/>
              <a:t>R. Petti - BNL - YRS 2014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8" name="Picture 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51882"/>
            <a:ext cx="1778000" cy="184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9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876800"/>
            <a:ext cx="15113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-152400" y="2286000"/>
            <a:ext cx="3470698" cy="2035598"/>
            <a:chOff x="140228" y="47812"/>
            <a:chExt cx="4083173" cy="2394821"/>
          </a:xfrm>
        </p:grpSpPr>
        <p:grpSp>
          <p:nvGrpSpPr>
            <p:cNvPr id="11" name="Group 10"/>
            <p:cNvGrpSpPr/>
            <p:nvPr/>
          </p:nvGrpSpPr>
          <p:grpSpPr>
            <a:xfrm>
              <a:off x="140228" y="47812"/>
              <a:ext cx="2256368" cy="2390588"/>
              <a:chOff x="6337828" y="263712"/>
              <a:chExt cx="2256368" cy="2390588"/>
            </a:xfrm>
          </p:grpSpPr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337828" y="397932"/>
                <a:ext cx="2256368" cy="2256368"/>
              </a:xfrm>
              <a:prstGeom prst="rect">
                <a:avLst/>
              </a:prstGeom>
            </p:spPr>
          </p:pic>
          <p:sp>
            <p:nvSpPr>
              <p:cNvPr id="16" name="Rectangle 15"/>
              <p:cNvSpPr/>
              <p:nvPr/>
            </p:nvSpPr>
            <p:spPr>
              <a:xfrm>
                <a:off x="6965357" y="263712"/>
                <a:ext cx="1092158" cy="4345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b="1" dirty="0" smtClean="0"/>
                  <a:t>Proton</a:t>
                </a:r>
                <a:endParaRPr lang="en-US" b="1" dirty="0"/>
              </a:p>
            </p:txBody>
          </p:sp>
        </p:grpSp>
        <p:grpSp>
          <p:nvGrpSpPr>
            <p:cNvPr id="12" name="Group 7"/>
            <p:cNvGrpSpPr/>
            <p:nvPr/>
          </p:nvGrpSpPr>
          <p:grpSpPr>
            <a:xfrm>
              <a:off x="1933169" y="47812"/>
              <a:ext cx="2290232" cy="2394821"/>
              <a:chOff x="6306199" y="4463179"/>
              <a:chExt cx="2290232" cy="2394821"/>
            </a:xfrm>
          </p:grpSpPr>
          <p:pic>
            <p:nvPicPr>
              <p:cNvPr id="13" name="Picture 12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306199" y="4567767"/>
                <a:ext cx="2290232" cy="2290233"/>
              </a:xfrm>
              <a:prstGeom prst="rect">
                <a:avLst/>
              </a:prstGeom>
            </p:spPr>
          </p:pic>
          <p:sp>
            <p:nvSpPr>
              <p:cNvPr id="14" name="Rectangle 13"/>
              <p:cNvSpPr/>
              <p:nvPr/>
            </p:nvSpPr>
            <p:spPr>
              <a:xfrm>
                <a:off x="6933728" y="4463179"/>
                <a:ext cx="1258174" cy="4345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b="1" dirty="0" smtClean="0"/>
                  <a:t>Neutron</a:t>
                </a:r>
                <a:endParaRPr lang="en-US" b="1" dirty="0"/>
              </a:p>
            </p:txBody>
          </p:sp>
        </p:grpSp>
      </p:grpSp>
      <p:sp>
        <p:nvSpPr>
          <p:cNvPr id="17" name="Rectangle 16"/>
          <p:cNvSpPr/>
          <p:nvPr/>
        </p:nvSpPr>
        <p:spPr>
          <a:xfrm>
            <a:off x="909406" y="76200"/>
            <a:ext cx="1300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NUCLEUS</a:t>
            </a:r>
            <a:endParaRPr lang="en-US" b="1" dirty="0"/>
          </a:p>
        </p:txBody>
      </p:sp>
      <p:sp>
        <p:nvSpPr>
          <p:cNvPr id="18" name="Notched Right Arrow 17"/>
          <p:cNvSpPr/>
          <p:nvPr/>
        </p:nvSpPr>
        <p:spPr bwMode="auto">
          <a:xfrm rot="5400000">
            <a:off x="952500" y="2247900"/>
            <a:ext cx="1219200" cy="228600"/>
          </a:xfrm>
          <a:prstGeom prst="notchedRightArrow">
            <a:avLst/>
          </a:prstGeom>
          <a:gradFill flip="none" rotWithShape="1">
            <a:gsLst>
              <a:gs pos="89000">
                <a:srgbClr val="BBE0E3"/>
              </a:gs>
              <a:gs pos="20000">
                <a:srgbClr val="FFFFFF"/>
              </a:gs>
            </a:gsLst>
            <a:lin ang="0" scaled="1"/>
            <a:tileRect/>
          </a:gra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ヒラギノ角ゴ ProN W3" charset="0"/>
              <a:cs typeface="ヒラギノ角ゴ ProN W3" charset="0"/>
              <a:sym typeface="Arial" charset="0"/>
            </a:endParaRPr>
          </a:p>
        </p:txBody>
      </p:sp>
      <p:sp>
        <p:nvSpPr>
          <p:cNvPr id="19" name="Notched Right Arrow 18"/>
          <p:cNvSpPr/>
          <p:nvPr/>
        </p:nvSpPr>
        <p:spPr bwMode="auto">
          <a:xfrm rot="4179354">
            <a:off x="610747" y="4390648"/>
            <a:ext cx="883501" cy="190535"/>
          </a:xfrm>
          <a:prstGeom prst="notchedRightArrow">
            <a:avLst/>
          </a:prstGeom>
          <a:gradFill flip="none" rotWithShape="1">
            <a:gsLst>
              <a:gs pos="89000">
                <a:srgbClr val="BBE0E3"/>
              </a:gs>
              <a:gs pos="20000">
                <a:srgbClr val="FFFFFF"/>
              </a:gs>
            </a:gsLst>
            <a:lin ang="0" scaled="1"/>
            <a:tileRect/>
          </a:gra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ヒラギノ角ゴ ProN W3" charset="0"/>
              <a:cs typeface="ヒラギノ角ゴ ProN W3" charset="0"/>
              <a:sym typeface="Arial" charset="0"/>
            </a:endParaRPr>
          </a:p>
        </p:txBody>
      </p:sp>
      <p:sp>
        <p:nvSpPr>
          <p:cNvPr id="20" name="Notched Right Arrow 19"/>
          <p:cNvSpPr/>
          <p:nvPr/>
        </p:nvSpPr>
        <p:spPr bwMode="auto">
          <a:xfrm rot="6691109">
            <a:off x="1593587" y="4411828"/>
            <a:ext cx="883501" cy="190535"/>
          </a:xfrm>
          <a:prstGeom prst="notchedRightArrow">
            <a:avLst/>
          </a:prstGeom>
          <a:gradFill flip="none" rotWithShape="1">
            <a:gsLst>
              <a:gs pos="89000">
                <a:srgbClr val="BBE0E3"/>
              </a:gs>
              <a:gs pos="20000">
                <a:srgbClr val="FFFFFF"/>
              </a:gs>
            </a:gsLst>
            <a:lin ang="0" scaled="1"/>
            <a:tileRect/>
          </a:gra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ヒラギノ角ゴ ProN W3" charset="0"/>
              <a:cs typeface="ヒラギノ角ゴ ProN W3" charset="0"/>
              <a:sym typeface="Arial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340101" y="3492785"/>
            <a:ext cx="563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70C0"/>
                </a:solidFill>
                <a:latin typeface="Comic Sans MS" pitchFamily="66" charset="0"/>
              </a:rPr>
              <a:t>Nucleus</a:t>
            </a:r>
            <a:r>
              <a:rPr lang="en-US" sz="2400" b="1" dirty="0" smtClean="0">
                <a:latin typeface="Comic Sans MS" pitchFamily="66" charset="0"/>
              </a:rPr>
              <a:t> made of </a:t>
            </a:r>
            <a:r>
              <a:rPr lang="en-US" sz="2400" b="1" dirty="0" smtClean="0">
                <a:solidFill>
                  <a:srgbClr val="002060"/>
                </a:solidFill>
                <a:latin typeface="Comic Sans MS" pitchFamily="66" charset="0"/>
              </a:rPr>
              <a:t>nucleons</a:t>
            </a:r>
            <a:r>
              <a:rPr lang="en-US" sz="2400" b="1" dirty="0" smtClean="0">
                <a:latin typeface="Comic Sans MS" pitchFamily="66" charset="0"/>
              </a:rPr>
              <a:t>: </a:t>
            </a:r>
            <a:r>
              <a:rPr lang="en-US" sz="2400" b="1" dirty="0" smtClean="0">
                <a:solidFill>
                  <a:srgbClr val="FF0000"/>
                </a:solidFill>
                <a:latin typeface="Comic Sans MS" pitchFamily="66" charset="0"/>
              </a:rPr>
              <a:t>protons</a:t>
            </a:r>
            <a:r>
              <a:rPr lang="en-US" sz="2400" b="1" dirty="0" smtClean="0">
                <a:latin typeface="Comic Sans MS" pitchFamily="66" charset="0"/>
              </a:rPr>
              <a:t> and </a:t>
            </a:r>
            <a:r>
              <a:rPr lang="en-US" sz="2400" b="1" dirty="0" smtClean="0">
                <a:solidFill>
                  <a:srgbClr val="FF0000"/>
                </a:solidFill>
                <a:latin typeface="Comic Sans MS" pitchFamily="66" charset="0"/>
              </a:rPr>
              <a:t>neutrons </a:t>
            </a:r>
            <a:endParaRPr lang="en-US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679699" y="4634877"/>
            <a:ext cx="64643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70C0"/>
                </a:solidFill>
              </a:rPr>
              <a:t>N</a:t>
            </a:r>
            <a:r>
              <a:rPr lang="en-US" sz="2400" b="1" dirty="0" smtClean="0">
                <a:solidFill>
                  <a:srgbClr val="0070C0"/>
                </a:solidFill>
              </a:rPr>
              <a:t>ucleon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smtClean="0"/>
              <a:t>made of </a:t>
            </a:r>
            <a:r>
              <a:rPr lang="en-US" sz="2400" b="1" dirty="0" smtClean="0">
                <a:solidFill>
                  <a:srgbClr val="FF0000"/>
                </a:solidFill>
              </a:rPr>
              <a:t>quarks</a:t>
            </a:r>
            <a:r>
              <a:rPr lang="en-US" sz="2400" b="1" dirty="0" smtClean="0"/>
              <a:t> bonded by </a:t>
            </a:r>
            <a:r>
              <a:rPr lang="en-US" sz="2400" b="1" dirty="0" smtClean="0">
                <a:solidFill>
                  <a:srgbClr val="FF0000"/>
                </a:solidFill>
              </a:rPr>
              <a:t>gluons</a:t>
            </a:r>
          </a:p>
          <a:p>
            <a:pPr algn="ctr"/>
            <a:r>
              <a:rPr lang="en-US" sz="2400" b="1" dirty="0" smtClean="0"/>
              <a:t>Properties of quarks and gluons combine to for the total</a:t>
            </a:r>
            <a:r>
              <a:rPr lang="en-US" sz="2400" b="1" dirty="0"/>
              <a:t> </a:t>
            </a:r>
            <a:r>
              <a:rPr lang="en-US" sz="2400" b="1" dirty="0" smtClean="0"/>
              <a:t>properties of the nucleon (electric charge, mass…)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883925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19" grpId="0" animBg="1"/>
      <p:bldP spid="20" grpId="0" animBg="1"/>
      <p:bldP spid="21" grpId="0"/>
      <p:bldP spid="2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New Detector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R. Petti - BNL - YRS 2014</a:t>
            </a:r>
            <a:endParaRPr lang="en-US" dirty="0"/>
          </a:p>
        </p:txBody>
      </p:sp>
      <p:grpSp>
        <p:nvGrpSpPr>
          <p:cNvPr id="6" name="Group 135"/>
          <p:cNvGrpSpPr/>
          <p:nvPr/>
        </p:nvGrpSpPr>
        <p:grpSpPr>
          <a:xfrm>
            <a:off x="621497" y="1417638"/>
            <a:ext cx="7915469" cy="4767362"/>
            <a:chOff x="5653172" y="746224"/>
            <a:chExt cx="2728827" cy="2003588"/>
          </a:xfrm>
        </p:grpSpPr>
        <p:grpSp>
          <p:nvGrpSpPr>
            <p:cNvPr id="7" name="Group 137"/>
            <p:cNvGrpSpPr/>
            <p:nvPr/>
          </p:nvGrpSpPr>
          <p:grpSpPr>
            <a:xfrm>
              <a:off x="5653172" y="746224"/>
              <a:ext cx="2728827" cy="2003588"/>
              <a:chOff x="5653172" y="735462"/>
              <a:chExt cx="2728827" cy="2003588"/>
            </a:xfrm>
          </p:grpSpPr>
          <p:pic>
            <p:nvPicPr>
              <p:cNvPr id="10" name="Picture 9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653172" y="1106302"/>
                <a:ext cx="2728827" cy="1632748"/>
              </a:xfrm>
              <a:prstGeom prst="rect">
                <a:avLst/>
              </a:prstGeom>
            </p:spPr>
          </p:pic>
          <p:sp>
            <p:nvSpPr>
              <p:cNvPr id="11" name="TextBox 10"/>
              <p:cNvSpPr txBox="1"/>
              <p:nvPr/>
            </p:nvSpPr>
            <p:spPr>
              <a:xfrm>
                <a:off x="5841053" y="735462"/>
                <a:ext cx="245207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rgbClr val="FF0000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EIC/</a:t>
                </a:r>
                <a:r>
                  <a:rPr lang="en-US" dirty="0" err="1" smtClean="0">
                    <a:solidFill>
                      <a:srgbClr val="FF0000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eRHIC</a:t>
                </a:r>
                <a:r>
                  <a:rPr lang="en-US" dirty="0" smtClean="0">
                    <a:solidFill>
                      <a:srgbClr val="FF0000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 detector</a:t>
                </a:r>
              </a:p>
              <a:p>
                <a:endParaRPr lang="en-US" dirty="0"/>
              </a:p>
            </p:txBody>
          </p:sp>
        </p:grpSp>
        <p:sp>
          <p:nvSpPr>
            <p:cNvPr id="8" name="TextBox 27"/>
            <p:cNvSpPr txBox="1">
              <a:spLocks noChangeArrowheads="1"/>
            </p:cNvSpPr>
            <p:nvPr/>
          </p:nvSpPr>
          <p:spPr bwMode="auto">
            <a:xfrm rot="5400000">
              <a:off x="7277718" y="1666371"/>
              <a:ext cx="844636" cy="281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6058" tIns="48029" rIns="96058" bIns="48029">
              <a:prstTxWarp prst="textNoShape">
                <a:avLst/>
              </a:prstTxWarp>
              <a:spAutoFit/>
            </a:bodyPr>
            <a:lstStyle/>
            <a:p>
              <a:r>
                <a:rPr lang="en-US" sz="1200" dirty="0" smtClean="0">
                  <a:solidFill>
                    <a:srgbClr val="FF0000"/>
                  </a:solidFill>
                </a:rPr>
                <a:t>FORWARD</a:t>
              </a:r>
              <a:endParaRPr lang="en-US" sz="1200" dirty="0">
                <a:solidFill>
                  <a:srgbClr val="FF0000"/>
                </a:solidFill>
              </a:endParaRPr>
            </a:p>
          </p:txBody>
        </p:sp>
        <p:sp>
          <p:nvSpPr>
            <p:cNvPr id="9" name="TextBox 28"/>
            <p:cNvSpPr txBox="1">
              <a:spLocks noChangeArrowheads="1"/>
            </p:cNvSpPr>
            <p:nvPr/>
          </p:nvSpPr>
          <p:spPr bwMode="auto">
            <a:xfrm rot="16200000">
              <a:off x="5549845" y="1670402"/>
              <a:ext cx="527417" cy="281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6058" tIns="48029" rIns="96058" bIns="48029">
              <a:prstTxWarp prst="textNoShape">
                <a:avLst/>
              </a:prstTxWarp>
              <a:spAutoFit/>
            </a:bodyPr>
            <a:lstStyle/>
            <a:p>
              <a:r>
                <a:rPr lang="en-US" sz="1200" dirty="0" smtClean="0">
                  <a:solidFill>
                    <a:srgbClr val="FF0000"/>
                  </a:solidFill>
                </a:rPr>
                <a:t>REAR</a:t>
              </a:r>
              <a:endParaRPr lang="en-US" sz="1200" dirty="0">
                <a:solidFill>
                  <a:srgbClr val="FF0000"/>
                </a:solidFill>
              </a:endParaRPr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6408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/>
              <a:t>Detector Simulations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6279" y="1754316"/>
            <a:ext cx="4943334" cy="4602034"/>
          </a:xfrm>
        </p:spPr>
        <p:txBody>
          <a:bodyPr>
            <a:noAutofit/>
          </a:bodyPr>
          <a:lstStyle/>
          <a:p>
            <a:r>
              <a:rPr lang="en-US" sz="1400" dirty="0" smtClean="0"/>
              <a:t>One project is the development of an electron detector far down the beam line – a low Q</a:t>
            </a:r>
            <a:r>
              <a:rPr lang="en-US" sz="1400" baseline="30000" dirty="0" smtClean="0"/>
              <a:t>2</a:t>
            </a:r>
            <a:r>
              <a:rPr lang="en-US" sz="1400" dirty="0" smtClean="0"/>
              <a:t> tagger</a:t>
            </a:r>
          </a:p>
          <a:p>
            <a:r>
              <a:rPr lang="en-US" sz="1400" dirty="0" smtClean="0"/>
              <a:t>Objective: To measure the electron scattered at very low angle (&lt;10mrad)</a:t>
            </a:r>
          </a:p>
          <a:p>
            <a:r>
              <a:rPr lang="en-US" sz="1400" dirty="0" smtClean="0"/>
              <a:t>Why: Allows us to study interactions at lower resolution by tagging events with low Q</a:t>
            </a:r>
            <a:r>
              <a:rPr lang="en-US" sz="1400" baseline="30000" dirty="0" smtClean="0"/>
              <a:t>2</a:t>
            </a:r>
          </a:p>
          <a:p>
            <a:pPr lvl="1"/>
            <a:r>
              <a:rPr lang="en-US" sz="1200" dirty="0" smtClean="0"/>
              <a:t>In this way we can scan the proton at varying magnification and get a more complete </a:t>
            </a:r>
            <a:r>
              <a:rPr lang="en-US" sz="1200" dirty="0" err="1" smtClean="0"/>
              <a:t>picutre</a:t>
            </a:r>
            <a:endParaRPr lang="en-US" sz="1200" dirty="0" smtClean="0"/>
          </a:p>
          <a:p>
            <a:r>
              <a:rPr lang="en-US" sz="1400" dirty="0" smtClean="0"/>
              <a:t>How: Study design in computer simulations using GEANT</a:t>
            </a:r>
          </a:p>
          <a:p>
            <a:pPr lvl="1"/>
            <a:r>
              <a:rPr lang="en-US" sz="1200" dirty="0" smtClean="0"/>
              <a:t>Alexander </a:t>
            </a:r>
            <a:r>
              <a:rPr lang="en-US" sz="1200" dirty="0" err="1" smtClean="0"/>
              <a:t>Kiselev</a:t>
            </a:r>
            <a:r>
              <a:rPr lang="en-US" sz="1200" dirty="0" smtClean="0"/>
              <a:t> (BNL) has developed the </a:t>
            </a:r>
            <a:r>
              <a:rPr lang="en-US" sz="1200" dirty="0" err="1" smtClean="0"/>
              <a:t>EicROOT</a:t>
            </a:r>
            <a:r>
              <a:rPr lang="en-US" sz="1200" dirty="0" smtClean="0"/>
              <a:t> framework for this purpose</a:t>
            </a:r>
          </a:p>
          <a:p>
            <a:pPr lvl="1"/>
            <a:r>
              <a:rPr lang="en-US" sz="1200" dirty="0" smtClean="0"/>
              <a:t>Optimize placement of detector to maximize </a:t>
            </a:r>
            <a:r>
              <a:rPr lang="en-US" sz="1200" dirty="0" err="1" smtClean="0"/>
              <a:t>accpetance</a:t>
            </a:r>
            <a:endParaRPr lang="en-US" sz="1200" dirty="0" smtClean="0"/>
          </a:p>
          <a:p>
            <a:pPr lvl="1"/>
            <a:r>
              <a:rPr lang="en-US" sz="1200" dirty="0" smtClean="0"/>
              <a:t>Provide feedback to CAD to get an optimal IR design with detectors in mind</a:t>
            </a:r>
          </a:p>
          <a:p>
            <a:pPr lvl="1"/>
            <a:r>
              <a:rPr lang="en-US" sz="1200" dirty="0" smtClean="0"/>
              <a:t>Can study tracking and resolution within the simulation with various materials/segmentation of detector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72035" y="6342097"/>
            <a:ext cx="2895600" cy="365125"/>
          </a:xfrm>
        </p:spPr>
        <p:txBody>
          <a:bodyPr/>
          <a:lstStyle/>
          <a:p>
            <a:r>
              <a:rPr lang="fi-FI" smtClean="0"/>
              <a:t>R. Petti - BNL - YRS 2014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31</a:t>
            </a:fld>
            <a:endParaRPr lang="en-US" dirty="0"/>
          </a:p>
        </p:txBody>
      </p:sp>
      <p:pic>
        <p:nvPicPr>
          <p:cNvPr id="8" name="Picture 7" descr="Screen Shot 2014-11-18 at 10.21.39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137" y="2605693"/>
            <a:ext cx="3930267" cy="2767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048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Big Open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How do the constituents of the proton contribute to the overall spin?</a:t>
            </a:r>
          </a:p>
          <a:p>
            <a:r>
              <a:rPr lang="en-US" dirty="0" smtClean="0"/>
              <a:t>How are the individual constituents  distributed in momentum and position space within the proton?</a:t>
            </a:r>
          </a:p>
          <a:p>
            <a:r>
              <a:rPr lang="en-US" dirty="0" smtClean="0"/>
              <a:t>How important are the virtual particle contributions?</a:t>
            </a:r>
          </a:p>
          <a:p>
            <a:r>
              <a:rPr lang="en-US" dirty="0" smtClean="0"/>
              <a:t>How does the effect of gluon saturation come in?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R. Petti - BNL - YRS 2014</a:t>
            </a:r>
            <a:endParaRPr lang="en-US" dirty="0"/>
          </a:p>
        </p:txBody>
      </p:sp>
      <p:sp>
        <p:nvSpPr>
          <p:cNvPr id="7" name="7-Point Star 6"/>
          <p:cNvSpPr/>
          <p:nvPr/>
        </p:nvSpPr>
        <p:spPr>
          <a:xfrm>
            <a:off x="1556861" y="1616178"/>
            <a:ext cx="6063565" cy="4904068"/>
          </a:xfrm>
          <a:prstGeom prst="star7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898905" y="2991092"/>
            <a:ext cx="359484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accent2"/>
                </a:solidFill>
              </a:rPr>
              <a:t>Goal: Use a collider as a microscope to get a closer look at the proton!</a:t>
            </a:r>
            <a:endParaRPr lang="en-US" sz="3200" dirty="0">
              <a:solidFill>
                <a:schemeClr val="accent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1761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Physics Will the Detector Illuminate?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allows tagging of very low Q</a:t>
            </a:r>
            <a:r>
              <a:rPr lang="en-US" baseline="30000" dirty="0" smtClean="0"/>
              <a:t>2</a:t>
            </a:r>
            <a:r>
              <a:rPr lang="en-US" dirty="0" smtClean="0"/>
              <a:t> (Q</a:t>
            </a:r>
            <a:r>
              <a:rPr lang="en-US" baseline="30000" dirty="0" smtClean="0"/>
              <a:t>2</a:t>
            </a:r>
            <a:r>
              <a:rPr lang="en-US" dirty="0" smtClean="0"/>
              <a:t> &lt; 0.001) events</a:t>
            </a:r>
          </a:p>
          <a:p>
            <a:pPr lvl="1"/>
            <a:r>
              <a:rPr lang="en-US" dirty="0" smtClean="0"/>
              <a:t>these dominate the interaction cross-section</a:t>
            </a:r>
          </a:p>
          <a:p>
            <a:r>
              <a:rPr lang="en-US" dirty="0" smtClean="0"/>
              <a:t>photon-production</a:t>
            </a:r>
          </a:p>
          <a:p>
            <a:r>
              <a:rPr lang="en-US" dirty="0" smtClean="0"/>
              <a:t>photon structure function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R. Petti - BNL - YRS 2014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335717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EicROOT</a:t>
            </a:r>
            <a:r>
              <a:rPr lang="en-US" dirty="0" smtClean="0"/>
              <a:t> Simulation Framework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Extension of the FAIRROOT framework by Alexander </a:t>
            </a:r>
            <a:r>
              <a:rPr lang="en-US" dirty="0" err="1" smtClean="0"/>
              <a:t>Kiselev</a:t>
            </a:r>
            <a:endParaRPr lang="en-US" dirty="0"/>
          </a:p>
          <a:p>
            <a:pPr lvl="1"/>
            <a:r>
              <a:rPr lang="en-US" dirty="0" smtClean="0"/>
              <a:t>interface to run GEANT3 or GEANT4 simulations</a:t>
            </a:r>
          </a:p>
          <a:p>
            <a:pPr lvl="2"/>
            <a:r>
              <a:rPr lang="en-US" dirty="0" smtClean="0"/>
              <a:t>GEANT is a simulation framework to implement detector volumes and model particle interactions within the material of those detectors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R. Petti - BNL - YRS 2014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2042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7838"/>
            <a:ext cx="8229600" cy="63479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Length Scales and the Nucleus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22126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As time goes on, we are able to probe matter at smaller and smaller scales</a:t>
            </a:r>
          </a:p>
          <a:p>
            <a:r>
              <a:rPr lang="en-US" sz="2400" dirty="0" smtClean="0"/>
              <a:t>probe at higher and higher energies</a:t>
            </a:r>
            <a:endParaRPr lang="en-US" sz="2400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R. Petti - BNL - YRS 2014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109" y="2093978"/>
            <a:ext cx="1690641" cy="163784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02109" y="3790410"/>
            <a:ext cx="1471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~ cm (10</a:t>
            </a:r>
            <a:r>
              <a:rPr lang="en-US" baseline="30000" dirty="0" smtClean="0"/>
              <a:t>-2</a:t>
            </a:r>
            <a:r>
              <a:rPr lang="en-US" dirty="0" smtClean="0"/>
              <a:t> m)</a:t>
            </a:r>
            <a:endParaRPr lang="en-US" dirty="0"/>
          </a:p>
        </p:txBody>
      </p:sp>
      <p:pic>
        <p:nvPicPr>
          <p:cNvPr id="6" name="Picture 5" descr="Screen Shot 2014-11-05 at 4.41.32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085" y="1709415"/>
            <a:ext cx="2114812" cy="181269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689610" y="3547152"/>
            <a:ext cx="1834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~ nm (10</a:t>
            </a:r>
            <a:r>
              <a:rPr lang="en-US" baseline="30000" dirty="0" smtClean="0"/>
              <a:t>-9</a:t>
            </a:r>
            <a:r>
              <a:rPr lang="en-US" dirty="0" smtClean="0"/>
              <a:t> m)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0052" y="1747456"/>
            <a:ext cx="2286768" cy="161503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0062" y="4064850"/>
            <a:ext cx="1856061" cy="236647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3000" y="3943716"/>
            <a:ext cx="2546025" cy="2546025"/>
          </a:xfrm>
          <a:prstGeom prst="rect">
            <a:avLst/>
          </a:prstGeom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5176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R. Petti - BNL - YRS 2014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4470" y="1769981"/>
            <a:ext cx="5438327" cy="4354995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1145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1500" y="5245100"/>
            <a:ext cx="21336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/>
              <a:t>R. Petti - BNL - YRS </a:t>
            </a:r>
            <a:r>
              <a:rPr lang="fi-FI" dirty="0" smtClean="0"/>
              <a:t>2014</a:t>
            </a:r>
            <a:endParaRPr lang="en-US" dirty="0"/>
          </a:p>
        </p:txBody>
      </p:sp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0900" y="1892300"/>
            <a:ext cx="16002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1" name="Rectangle 5"/>
          <p:cNvSpPr>
            <a:spLocks/>
          </p:cNvSpPr>
          <p:nvPr/>
        </p:nvSpPr>
        <p:spPr bwMode="auto">
          <a:xfrm>
            <a:off x="2781300" y="2841625"/>
            <a:ext cx="836613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38100" tIns="38100" rIns="38100" bIns="3810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b="1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sym typeface="Comic Sans MS" charset="0"/>
              </a:rPr>
              <a:t>Nucleus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b="1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sym typeface="Comic Sans MS" charset="0"/>
              </a:rPr>
              <a:t>10</a:t>
            </a:r>
            <a:r>
              <a:rPr lang="en-US" sz="1600" b="1" baseline="3000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sym typeface="Comic Sans MS" charset="0"/>
              </a:rPr>
              <a:t>-14</a:t>
            </a:r>
            <a:r>
              <a:rPr lang="en-US" sz="1600" b="1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sym typeface="Comic Sans MS" charset="0"/>
              </a:rPr>
              <a:t>m</a:t>
            </a:r>
          </a:p>
        </p:txBody>
      </p:sp>
      <p:sp>
        <p:nvSpPr>
          <p:cNvPr id="12" name="Rectangle 6"/>
          <p:cNvSpPr>
            <a:spLocks/>
          </p:cNvSpPr>
          <p:nvPr/>
        </p:nvSpPr>
        <p:spPr bwMode="auto">
          <a:xfrm>
            <a:off x="7900988" y="4676775"/>
            <a:ext cx="12954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38100" tIns="38100" rIns="38100" bIns="3810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400" b="1" dirty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increase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400" b="1" dirty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 beam energy</a:t>
            </a:r>
          </a:p>
        </p:txBody>
      </p:sp>
      <p:sp>
        <p:nvSpPr>
          <p:cNvPr id="13" name="Rectangle 7"/>
          <p:cNvSpPr>
            <a:spLocks/>
          </p:cNvSpPr>
          <p:nvPr/>
        </p:nvSpPr>
        <p:spPr bwMode="auto">
          <a:xfrm>
            <a:off x="368300" y="2070100"/>
            <a:ext cx="74295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38100" tIns="38100" rIns="38100" bIns="3810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b="1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sym typeface="Comic Sans MS" charset="0"/>
              </a:rPr>
              <a:t>ATOM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b="1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sym typeface="Comic Sans MS" charset="0"/>
              </a:rPr>
              <a:t>10</a:t>
            </a:r>
            <a:r>
              <a:rPr lang="en-US" sz="1600" b="1" baseline="3000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sym typeface="Comic Sans MS" charset="0"/>
              </a:rPr>
              <a:t>-10</a:t>
            </a:r>
            <a:r>
              <a:rPr lang="en-US" sz="1600" b="1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sym typeface="Comic Sans MS" charset="0"/>
              </a:rPr>
              <a:t>m</a:t>
            </a:r>
          </a:p>
        </p:txBody>
      </p:sp>
      <p:sp>
        <p:nvSpPr>
          <p:cNvPr id="14" name="Rectangle 8"/>
          <p:cNvSpPr>
            <a:spLocks/>
          </p:cNvSpPr>
          <p:nvPr/>
        </p:nvSpPr>
        <p:spPr bwMode="auto">
          <a:xfrm>
            <a:off x="4795838" y="3505200"/>
            <a:ext cx="741362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38100" tIns="38100" rIns="38100" bIns="3810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b="1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Proton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b="1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10</a:t>
            </a:r>
            <a:r>
              <a:rPr lang="en-US" sz="1600" b="1" baseline="3000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-15</a:t>
            </a:r>
            <a:r>
              <a:rPr lang="en-US" sz="1600" b="1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m</a:t>
            </a:r>
          </a:p>
        </p:txBody>
      </p:sp>
      <p:sp>
        <p:nvSpPr>
          <p:cNvPr id="15" name="Rectangle 9"/>
          <p:cNvSpPr>
            <a:spLocks/>
          </p:cNvSpPr>
          <p:nvPr/>
        </p:nvSpPr>
        <p:spPr bwMode="auto">
          <a:xfrm>
            <a:off x="4154488" y="1130300"/>
            <a:ext cx="569912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>
                <a:solidFill>
                  <a:srgbClr val="FF0000"/>
                </a:solidFill>
                <a:latin typeface="Times New Roman" charset="0"/>
                <a:ea typeface="ＭＳ Ｐゴシック" charset="0"/>
                <a:cs typeface="ＭＳ Ｐゴシック" charset="0"/>
                <a:sym typeface="Arial Bold" charset="0"/>
              </a:rPr>
              <a:t>proton</a:t>
            </a:r>
          </a:p>
        </p:txBody>
      </p:sp>
      <p:sp>
        <p:nvSpPr>
          <p:cNvPr id="16" name="Rectangle 10"/>
          <p:cNvSpPr>
            <a:spLocks/>
          </p:cNvSpPr>
          <p:nvPr/>
        </p:nvSpPr>
        <p:spPr bwMode="auto">
          <a:xfrm>
            <a:off x="3644900" y="901700"/>
            <a:ext cx="6461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>
                <a:solidFill>
                  <a:srgbClr val="008040"/>
                </a:solidFill>
                <a:latin typeface="Times New Roman" charset="0"/>
                <a:ea typeface="ＭＳ Ｐゴシック" charset="0"/>
                <a:cs typeface="ＭＳ Ｐゴシック" charset="0"/>
                <a:sym typeface="Arial Bold" charset="0"/>
              </a:rPr>
              <a:t>neutron</a:t>
            </a:r>
          </a:p>
        </p:txBody>
      </p:sp>
      <p:sp>
        <p:nvSpPr>
          <p:cNvPr id="17" name="Rectangle 11"/>
          <p:cNvSpPr>
            <a:spLocks/>
          </p:cNvSpPr>
          <p:nvPr/>
        </p:nvSpPr>
        <p:spPr bwMode="auto">
          <a:xfrm>
            <a:off x="457200" y="0"/>
            <a:ext cx="8229600" cy="825500"/>
          </a:xfrm>
          <a:prstGeom prst="rect">
            <a:avLst/>
          </a:prstGeom>
          <a:noFill/>
          <a:ln>
            <a:noFill/>
          </a:ln>
          <a:effectLst>
            <a:outerShdw blurRad="63500" dist="38099" dir="2700000" algn="ctr" rotWithShape="0">
              <a:srgbClr val="808080">
                <a:alpha val="7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 anchor="ctr"/>
          <a:lstStyle/>
          <a:p>
            <a:pPr marL="39688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3200" dirty="0">
              <a:solidFill>
                <a:srgbClr val="0000FF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Comic Sans MS" charset="0"/>
              <a:ea typeface="ＭＳ Ｐゴシック" charset="0"/>
              <a:cs typeface="Comic Sans MS" charset="0"/>
              <a:sym typeface="Comic Sans MS" charset="0"/>
            </a:endParaRPr>
          </a:p>
        </p:txBody>
      </p:sp>
      <p:pic>
        <p:nvPicPr>
          <p:cNvPr id="18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304800"/>
            <a:ext cx="2009775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0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2665413"/>
            <a:ext cx="15113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grpSp>
        <p:nvGrpSpPr>
          <p:cNvPr id="23" name="Group 21"/>
          <p:cNvGrpSpPr>
            <a:grpSpLocks/>
          </p:cNvGrpSpPr>
          <p:nvPr/>
        </p:nvGrpSpPr>
        <p:grpSpPr bwMode="auto">
          <a:xfrm>
            <a:off x="0" y="2692400"/>
            <a:ext cx="2525713" cy="1866900"/>
            <a:chOff x="0" y="0"/>
            <a:chExt cx="1591" cy="1176"/>
          </a:xfrm>
        </p:grpSpPr>
        <p:grpSp>
          <p:nvGrpSpPr>
            <p:cNvPr id="24" name="Group 19"/>
            <p:cNvGrpSpPr>
              <a:grpSpLocks/>
            </p:cNvGrpSpPr>
            <p:nvPr/>
          </p:nvGrpSpPr>
          <p:grpSpPr bwMode="auto">
            <a:xfrm>
              <a:off x="0" y="0"/>
              <a:ext cx="1591" cy="1176"/>
              <a:chOff x="0" y="0"/>
              <a:chExt cx="1591" cy="1176"/>
            </a:xfrm>
          </p:grpSpPr>
          <p:sp>
            <p:nvSpPr>
              <p:cNvPr id="26" name="Rectangle 17"/>
              <p:cNvSpPr>
                <a:spLocks/>
              </p:cNvSpPr>
              <p:nvPr/>
            </p:nvSpPr>
            <p:spPr bwMode="auto">
              <a:xfrm>
                <a:off x="360" y="928"/>
                <a:ext cx="374" cy="2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40639" bIns="0">
                <a:spAutoFit/>
              </a:bodyPr>
              <a:lstStyle/>
              <a:p>
                <a:pPr marL="39688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600" b="1">
                    <a:solidFill>
                      <a:srgbClr val="000000"/>
                    </a:solidFill>
                    <a:latin typeface="Comic Sans MS" charset="0"/>
                    <a:ea typeface="ＭＳ Ｐゴシック" charset="0"/>
                    <a:cs typeface="ＭＳ Ｐゴシック" charset="0"/>
                    <a:sym typeface="Comic Sans MS" charset="0"/>
                  </a:rPr>
                  <a:t>USA</a:t>
                </a:r>
              </a:p>
            </p:txBody>
          </p:sp>
          <p:pic>
            <p:nvPicPr>
              <p:cNvPr id="27" name="Picture 18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591" cy="9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</p:pic>
        </p:grpSp>
        <p:sp>
          <p:nvSpPr>
            <p:cNvPr id="25" name="Oval 20"/>
            <p:cNvSpPr>
              <a:spLocks/>
            </p:cNvSpPr>
            <p:nvPr/>
          </p:nvSpPr>
          <p:spPr bwMode="auto">
            <a:xfrm flipH="1">
              <a:off x="1496" y="288"/>
              <a:ext cx="64" cy="32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sym typeface="Arial" charset="0"/>
              </a:endParaRPr>
            </a:p>
          </p:txBody>
        </p:sp>
      </p:grpSp>
      <p:grpSp>
        <p:nvGrpSpPr>
          <p:cNvPr id="28" name="Group 26"/>
          <p:cNvGrpSpPr>
            <a:grpSpLocks/>
          </p:cNvGrpSpPr>
          <p:nvPr/>
        </p:nvGrpSpPr>
        <p:grpSpPr bwMode="auto">
          <a:xfrm>
            <a:off x="1844675" y="4192588"/>
            <a:ext cx="2501900" cy="1839912"/>
            <a:chOff x="0" y="0"/>
            <a:chExt cx="1576" cy="1158"/>
          </a:xfrm>
        </p:grpSpPr>
        <p:grpSp>
          <p:nvGrpSpPr>
            <p:cNvPr id="29" name="Group 24"/>
            <p:cNvGrpSpPr>
              <a:grpSpLocks/>
            </p:cNvGrpSpPr>
            <p:nvPr/>
          </p:nvGrpSpPr>
          <p:grpSpPr bwMode="auto">
            <a:xfrm>
              <a:off x="0" y="0"/>
              <a:ext cx="1576" cy="1158"/>
              <a:chOff x="0" y="0"/>
              <a:chExt cx="1576" cy="1158"/>
            </a:xfrm>
          </p:grpSpPr>
          <p:pic>
            <p:nvPicPr>
              <p:cNvPr id="31" name="Picture 22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576" cy="9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</p:pic>
          <p:sp>
            <p:nvSpPr>
              <p:cNvPr id="32" name="Rectangle 23"/>
              <p:cNvSpPr>
                <a:spLocks/>
              </p:cNvSpPr>
              <p:nvPr/>
            </p:nvSpPr>
            <p:spPr bwMode="auto">
              <a:xfrm>
                <a:off x="285" y="910"/>
                <a:ext cx="879" cy="2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40639" bIns="0">
                <a:spAutoFit/>
              </a:bodyPr>
              <a:lstStyle/>
              <a:p>
                <a:pPr marL="39688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600" b="1">
                    <a:solidFill>
                      <a:srgbClr val="000000"/>
                    </a:solidFill>
                    <a:latin typeface="Comic Sans MS" charset="0"/>
                    <a:ea typeface="ＭＳ Ｐゴシック" charset="0"/>
                    <a:cs typeface="ＭＳ Ｐゴシック" charset="0"/>
                    <a:sym typeface="Comic Sans MS" charset="0"/>
                  </a:rPr>
                  <a:t>State of NY</a:t>
                </a:r>
              </a:p>
            </p:txBody>
          </p:sp>
        </p:grpSp>
        <p:sp>
          <p:nvSpPr>
            <p:cNvPr id="30" name="Oval 25"/>
            <p:cNvSpPr>
              <a:spLocks/>
            </p:cNvSpPr>
            <p:nvPr/>
          </p:nvSpPr>
          <p:spPr bwMode="auto">
            <a:xfrm>
              <a:off x="781" y="726"/>
              <a:ext cx="80" cy="56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sym typeface="Arial" charset="0"/>
              </a:endParaRPr>
            </a:p>
          </p:txBody>
        </p:sp>
      </p:grpSp>
      <p:grpSp>
        <p:nvGrpSpPr>
          <p:cNvPr id="33" name="Group 31"/>
          <p:cNvGrpSpPr>
            <a:grpSpLocks/>
          </p:cNvGrpSpPr>
          <p:nvPr/>
        </p:nvGrpSpPr>
        <p:grpSpPr bwMode="auto">
          <a:xfrm>
            <a:off x="4359275" y="4837113"/>
            <a:ext cx="2463800" cy="1817687"/>
            <a:chOff x="0" y="0"/>
            <a:chExt cx="1552" cy="1144"/>
          </a:xfrm>
        </p:grpSpPr>
        <p:grpSp>
          <p:nvGrpSpPr>
            <p:cNvPr id="34" name="Group 29"/>
            <p:cNvGrpSpPr>
              <a:grpSpLocks/>
            </p:cNvGrpSpPr>
            <p:nvPr/>
          </p:nvGrpSpPr>
          <p:grpSpPr bwMode="auto">
            <a:xfrm>
              <a:off x="0" y="0"/>
              <a:ext cx="1552" cy="1144"/>
              <a:chOff x="0" y="0"/>
              <a:chExt cx="1552" cy="1144"/>
            </a:xfrm>
          </p:grpSpPr>
          <p:pic>
            <p:nvPicPr>
              <p:cNvPr id="36" name="Picture 27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552" cy="9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</p:pic>
          <p:sp>
            <p:nvSpPr>
              <p:cNvPr id="37" name="Rectangle 28"/>
              <p:cNvSpPr>
                <a:spLocks/>
              </p:cNvSpPr>
              <p:nvPr/>
            </p:nvSpPr>
            <p:spPr bwMode="auto">
              <a:xfrm>
                <a:off x="397" y="896"/>
                <a:ext cx="752" cy="2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40639" bIns="0">
                <a:spAutoFit/>
              </a:bodyPr>
              <a:lstStyle/>
              <a:p>
                <a:pPr marL="39688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600" b="1">
                    <a:solidFill>
                      <a:srgbClr val="000000"/>
                    </a:solidFill>
                    <a:latin typeface="Comic Sans MS" charset="0"/>
                    <a:ea typeface="ＭＳ Ｐゴシック" charset="0"/>
                    <a:cs typeface="ＭＳ Ｐゴシック" charset="0"/>
                    <a:sym typeface="Comic Sans MS" charset="0"/>
                  </a:rPr>
                  <a:t>Manhattan</a:t>
                </a:r>
              </a:p>
            </p:txBody>
          </p:sp>
        </p:grpSp>
        <p:sp>
          <p:nvSpPr>
            <p:cNvPr id="35" name="Oval 30"/>
            <p:cNvSpPr>
              <a:spLocks/>
            </p:cNvSpPr>
            <p:nvPr/>
          </p:nvSpPr>
          <p:spPr bwMode="auto">
            <a:xfrm flipH="1">
              <a:off x="429" y="648"/>
              <a:ext cx="96" cy="48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sym typeface="Arial" charset="0"/>
              </a:endParaRPr>
            </a:p>
          </p:txBody>
        </p:sp>
      </p:grpSp>
      <p:pic>
        <p:nvPicPr>
          <p:cNvPr id="38" name="Picture 3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7300" y="1028700"/>
            <a:ext cx="1778000" cy="184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9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"/>
          </a:xfrm>
        </p:spPr>
        <p:txBody>
          <a:bodyPr>
            <a:normAutofit fontScale="90000"/>
          </a:bodyPr>
          <a:lstStyle/>
          <a:p>
            <a:pPr indent="0" eaLnBrk="1" hangingPunct="1">
              <a:defRPr/>
            </a:pPr>
            <a:r>
              <a:rPr lang="en-US" sz="3600" dirty="0" smtClean="0">
                <a:solidFill>
                  <a:srgbClr val="D1282E"/>
                </a:solidFill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Goal: Looking deeper and deeper inside!</a:t>
            </a:r>
            <a:endParaRPr lang="en-US" sz="3600" dirty="0">
              <a:solidFill>
                <a:srgbClr val="D1282E"/>
              </a:solidFill>
              <a:latin typeface="Comic Sans MS" charset="0"/>
              <a:ea typeface="ＭＳ Ｐゴシック" charset="0"/>
              <a:cs typeface="Comic Sans MS" charset="0"/>
              <a:sym typeface="Comic Sans MS" charset="0"/>
            </a:endParaRPr>
          </a:p>
        </p:txBody>
      </p:sp>
      <p:sp>
        <p:nvSpPr>
          <p:cNvPr id="21" name="Line 15"/>
          <p:cNvSpPr>
            <a:spLocks noChangeShapeType="1"/>
          </p:cNvSpPr>
          <p:nvPr/>
        </p:nvSpPr>
        <p:spPr bwMode="auto">
          <a:xfrm rot="10800000">
            <a:off x="165100" y="1793875"/>
            <a:ext cx="8805863" cy="2981325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sym typeface="Arial" charset="0"/>
            </a:endParaRPr>
          </a:p>
        </p:txBody>
      </p:sp>
      <p:sp>
        <p:nvSpPr>
          <p:cNvPr id="22" name="Rectangle 16"/>
          <p:cNvSpPr>
            <a:spLocks/>
          </p:cNvSpPr>
          <p:nvPr/>
        </p:nvSpPr>
        <p:spPr bwMode="auto">
          <a:xfrm>
            <a:off x="6567488" y="4111625"/>
            <a:ext cx="19177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38100" tIns="38100" rIns="38100" bIns="3810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Quarks and Gluons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10</a:t>
            </a:r>
            <a:r>
              <a:rPr lang="en-US" sz="1600" b="1" baseline="30000" dirty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-17</a:t>
            </a: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40448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5" grpId="0"/>
      <p:bldP spid="16" grpId="0"/>
      <p:bldP spid="21" grpId="0" animBg="1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5198"/>
            <a:ext cx="8229600" cy="906002"/>
          </a:xfrm>
        </p:spPr>
        <p:txBody>
          <a:bodyPr>
            <a:normAutofit/>
          </a:bodyPr>
          <a:lstStyle/>
          <a:p>
            <a:r>
              <a:rPr lang="en-US" dirty="0" smtClean="0"/>
              <a:t>Particle Properties: Spin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1603"/>
            <a:ext cx="5551876" cy="45259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Particles have a degree of freedom called intrinsic spin</a:t>
            </a:r>
          </a:p>
          <a:p>
            <a:pPr lvl="1"/>
            <a:r>
              <a:rPr lang="en-US" sz="2200" dirty="0" smtClean="0"/>
              <a:t>Two states, up and down</a:t>
            </a:r>
            <a:endParaRPr lang="en-US" sz="1800" dirty="0" smtClean="0"/>
          </a:p>
          <a:p>
            <a:r>
              <a:rPr lang="en-US" sz="2400" dirty="0" smtClean="0"/>
              <a:t>proton is a spin ½ particle, so somehow constituent spins must add to ½ </a:t>
            </a:r>
          </a:p>
          <a:p>
            <a:r>
              <a:rPr lang="en-US" sz="2400" dirty="0" smtClean="0"/>
              <a:t>very familiar technology exploits this property, MRI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 smtClean="0"/>
              <a:t>R. Petti - BNL - YRS 2014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9076" y="4040169"/>
            <a:ext cx="3140707" cy="281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156" y="1551603"/>
            <a:ext cx="3047844" cy="2285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710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62" y="40342"/>
            <a:ext cx="7570787" cy="1171044"/>
          </a:xfrm>
        </p:spPr>
        <p:txBody>
          <a:bodyPr/>
          <a:lstStyle/>
          <a:p>
            <a:r>
              <a:rPr lang="en-US" sz="4000" dirty="0" smtClean="0"/>
              <a:t>How Do We Learn About the Internal Structure of Nucleons?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2162" y="1638643"/>
            <a:ext cx="7570787" cy="4289611"/>
          </a:xfrm>
        </p:spPr>
        <p:txBody>
          <a:bodyPr/>
          <a:lstStyle/>
          <a:p>
            <a:r>
              <a:rPr lang="en-US" dirty="0" smtClean="0"/>
              <a:t>We learn by smashing particles together at nearly the speed of light and high energy</a:t>
            </a:r>
          </a:p>
          <a:p>
            <a:r>
              <a:rPr lang="en-US" dirty="0" smtClean="0"/>
              <a:t>Study what remnants of collisions to infer internal structure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R. Petti - BNL - YRS 2014</a:t>
            </a:r>
            <a:endParaRPr lang="en-US" dirty="0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>
          <a:xfrm>
            <a:off x="1515892" y="3854273"/>
            <a:ext cx="6236051" cy="2543755"/>
            <a:chOff x="2514599" y="2095500"/>
            <a:chExt cx="4767591" cy="2705100"/>
          </a:xfrm>
        </p:grpSpPr>
        <p:pic>
          <p:nvPicPr>
            <p:cNvPr id="7" name="Picture 2" descr="http://largehadroncollider.biz/wp-content/uploads/2011/12/2507godParticle1-300x187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975"/>
            <a:stretch/>
          </p:blipFill>
          <p:spPr bwMode="auto">
            <a:xfrm>
              <a:off x="2514599" y="2095500"/>
              <a:ext cx="4767591" cy="2705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Oval 7"/>
            <p:cNvSpPr/>
            <p:nvPr/>
          </p:nvSpPr>
          <p:spPr bwMode="auto">
            <a:xfrm>
              <a:off x="3657600" y="2286000"/>
              <a:ext cx="2590800" cy="1066800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ヒラギノ角ゴ ProN W3" charset="0"/>
                <a:cs typeface="ヒラギノ角ゴ ProN W3" charset="0"/>
                <a:sym typeface="Arial" charset="0"/>
              </a:endParaRPr>
            </a:p>
          </p:txBody>
        </p:sp>
      </p:grp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0251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00" y="852488"/>
            <a:ext cx="9144000" cy="600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3080" y="61245"/>
            <a:ext cx="8229600" cy="6248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Tools of the Trade: RHIC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R. Petti - BNL - YRS 2014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161" name="Oval 3"/>
          <p:cNvSpPr>
            <a:spLocks noChangeArrowheads="1"/>
          </p:cNvSpPr>
          <p:nvPr/>
        </p:nvSpPr>
        <p:spPr bwMode="auto">
          <a:xfrm>
            <a:off x="914400" y="1182688"/>
            <a:ext cx="7924800" cy="1676400"/>
          </a:xfrm>
          <a:prstGeom prst="ellips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hangingPunct="0"/>
            <a:endParaRPr lang="en-US"/>
          </a:p>
        </p:txBody>
      </p:sp>
      <p:sp>
        <p:nvSpPr>
          <p:cNvPr id="162" name="Oval 4"/>
          <p:cNvSpPr>
            <a:spLocks noChangeArrowheads="1"/>
          </p:cNvSpPr>
          <p:nvPr/>
        </p:nvSpPr>
        <p:spPr bwMode="auto">
          <a:xfrm>
            <a:off x="914400" y="1214438"/>
            <a:ext cx="7924800" cy="1676400"/>
          </a:xfrm>
          <a:prstGeom prst="ellipse">
            <a:avLst/>
          </a:prstGeom>
          <a:noFill/>
          <a:ln w="25400">
            <a:solidFill>
              <a:srgbClr val="FFFF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hangingPunct="0"/>
            <a:endParaRPr lang="en-US"/>
          </a:p>
        </p:txBody>
      </p:sp>
      <p:sp>
        <p:nvSpPr>
          <p:cNvPr id="163" name="Line 5"/>
          <p:cNvSpPr>
            <a:spLocks noChangeShapeType="1"/>
          </p:cNvSpPr>
          <p:nvPr/>
        </p:nvSpPr>
        <p:spPr bwMode="auto">
          <a:xfrm flipH="1">
            <a:off x="3200400" y="3087688"/>
            <a:ext cx="304800" cy="457200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4" name="Line 6"/>
          <p:cNvSpPr>
            <a:spLocks noChangeShapeType="1"/>
          </p:cNvSpPr>
          <p:nvPr/>
        </p:nvSpPr>
        <p:spPr bwMode="auto">
          <a:xfrm>
            <a:off x="3200400" y="3544888"/>
            <a:ext cx="76200" cy="533400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5" name="Arc 7"/>
          <p:cNvSpPr>
            <a:spLocks/>
          </p:cNvSpPr>
          <p:nvPr/>
        </p:nvSpPr>
        <p:spPr bwMode="auto">
          <a:xfrm>
            <a:off x="3200400" y="2782888"/>
            <a:ext cx="304800" cy="304800"/>
          </a:xfrm>
          <a:custGeom>
            <a:avLst/>
            <a:gdLst>
              <a:gd name="T0" fmla="*/ 0 w 21600"/>
              <a:gd name="T1" fmla="*/ 0 h 25397"/>
              <a:gd name="T2" fmla="*/ 2147483647 w 21600"/>
              <a:gd name="T3" fmla="*/ 2147483647 h 25397"/>
              <a:gd name="T4" fmla="*/ 0 w 21600"/>
              <a:gd name="T5" fmla="*/ 2147483647 h 25397"/>
              <a:gd name="T6" fmla="*/ 0 60000 65536"/>
              <a:gd name="T7" fmla="*/ 0 60000 65536"/>
              <a:gd name="T8" fmla="*/ 0 60000 65536"/>
              <a:gd name="T9" fmla="*/ 0 w 21600"/>
              <a:gd name="T10" fmla="*/ 0 h 25397"/>
              <a:gd name="T11" fmla="*/ 21600 w 21600"/>
              <a:gd name="T12" fmla="*/ 25397 h 2539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5397" fill="none" extrusionOk="0">
                <a:moveTo>
                  <a:pt x="0" y="-1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2873"/>
                  <a:pt x="21487" y="24143"/>
                  <a:pt x="21263" y="25396"/>
                </a:cubicBezTo>
              </a:path>
              <a:path w="21600" h="25397" stroke="0" extrusionOk="0">
                <a:moveTo>
                  <a:pt x="0" y="-1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2873"/>
                  <a:pt x="21487" y="24143"/>
                  <a:pt x="21263" y="25396"/>
                </a:cubicBezTo>
                <a:lnTo>
                  <a:pt x="0" y="21600"/>
                </a:lnTo>
                <a:close/>
              </a:path>
            </a:pathLst>
          </a:custGeom>
          <a:noFill/>
          <a:ln w="25400">
            <a:solidFill>
              <a:srgbClr val="0000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hangingPunct="0"/>
            <a:endParaRPr lang="en-US"/>
          </a:p>
        </p:txBody>
      </p:sp>
      <p:sp>
        <p:nvSpPr>
          <p:cNvPr id="166" name="Freeform 8"/>
          <p:cNvSpPr>
            <a:spLocks/>
          </p:cNvSpPr>
          <p:nvPr/>
        </p:nvSpPr>
        <p:spPr bwMode="auto">
          <a:xfrm>
            <a:off x="3505200" y="2870200"/>
            <a:ext cx="539750" cy="228600"/>
          </a:xfrm>
          <a:custGeom>
            <a:avLst/>
            <a:gdLst>
              <a:gd name="T0" fmla="*/ 0 w 288"/>
              <a:gd name="T1" fmla="*/ 2147483647 h 144"/>
              <a:gd name="T2" fmla="*/ 2147483647 w 288"/>
              <a:gd name="T3" fmla="*/ 2147483647 h 144"/>
              <a:gd name="T4" fmla="*/ 2147483647 w 288"/>
              <a:gd name="T5" fmla="*/ 0 h 144"/>
              <a:gd name="T6" fmla="*/ 0 60000 65536"/>
              <a:gd name="T7" fmla="*/ 0 60000 65536"/>
              <a:gd name="T8" fmla="*/ 0 60000 65536"/>
              <a:gd name="T9" fmla="*/ 0 w 288"/>
              <a:gd name="T10" fmla="*/ 0 h 144"/>
              <a:gd name="T11" fmla="*/ 288 w 288"/>
              <a:gd name="T12" fmla="*/ 144 h 1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88" h="144">
                <a:moveTo>
                  <a:pt x="0" y="144"/>
                </a:moveTo>
                <a:cubicBezTo>
                  <a:pt x="24" y="108"/>
                  <a:pt x="48" y="72"/>
                  <a:pt x="96" y="48"/>
                </a:cubicBezTo>
                <a:cubicBezTo>
                  <a:pt x="144" y="24"/>
                  <a:pt x="256" y="8"/>
                  <a:pt x="288" y="0"/>
                </a:cubicBezTo>
              </a:path>
            </a:pathLst>
          </a:custGeom>
          <a:noFill/>
          <a:ln w="25400">
            <a:solidFill>
              <a:srgbClr val="FFFF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hangingPunct="0"/>
            <a:endParaRPr lang="en-US"/>
          </a:p>
        </p:txBody>
      </p:sp>
      <p:sp>
        <p:nvSpPr>
          <p:cNvPr id="167" name="Line 9"/>
          <p:cNvSpPr>
            <a:spLocks noChangeShapeType="1"/>
          </p:cNvSpPr>
          <p:nvPr/>
        </p:nvSpPr>
        <p:spPr bwMode="auto">
          <a:xfrm rot="20365824" flipH="1">
            <a:off x="1274763" y="3884613"/>
            <a:ext cx="233362" cy="133350"/>
          </a:xfrm>
          <a:prstGeom prst="line">
            <a:avLst/>
          </a:prstGeom>
          <a:noFill/>
          <a:ln w="25400">
            <a:solidFill>
              <a:srgbClr val="33CCCC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8" name="Line 10"/>
          <p:cNvSpPr>
            <a:spLocks noChangeShapeType="1"/>
          </p:cNvSpPr>
          <p:nvPr/>
        </p:nvSpPr>
        <p:spPr bwMode="auto">
          <a:xfrm>
            <a:off x="277813" y="3529013"/>
            <a:ext cx="733425" cy="32385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9" name="Line 11"/>
          <p:cNvSpPr>
            <a:spLocks noChangeShapeType="1"/>
          </p:cNvSpPr>
          <p:nvPr/>
        </p:nvSpPr>
        <p:spPr bwMode="auto">
          <a:xfrm rot="855002" flipV="1">
            <a:off x="1016000" y="3776663"/>
            <a:ext cx="26988" cy="7937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0" name="Line 12"/>
          <p:cNvSpPr>
            <a:spLocks noChangeShapeType="1"/>
          </p:cNvSpPr>
          <p:nvPr/>
        </p:nvSpPr>
        <p:spPr bwMode="auto">
          <a:xfrm>
            <a:off x="1066800" y="377348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1" name="Line 13"/>
          <p:cNvSpPr>
            <a:spLocks noChangeShapeType="1"/>
          </p:cNvSpPr>
          <p:nvPr/>
        </p:nvSpPr>
        <p:spPr bwMode="auto">
          <a:xfrm rot="855002" flipV="1">
            <a:off x="149225" y="3489325"/>
            <a:ext cx="150813" cy="13017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2" name="Line 14"/>
          <p:cNvSpPr>
            <a:spLocks noChangeShapeType="1"/>
          </p:cNvSpPr>
          <p:nvPr/>
        </p:nvSpPr>
        <p:spPr bwMode="auto">
          <a:xfrm rot="855002" flipV="1">
            <a:off x="44450" y="3436938"/>
            <a:ext cx="150813" cy="13017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3" name="Line 15"/>
          <p:cNvSpPr>
            <a:spLocks noChangeShapeType="1"/>
          </p:cNvSpPr>
          <p:nvPr/>
        </p:nvSpPr>
        <p:spPr bwMode="auto">
          <a:xfrm rot="20858678">
            <a:off x="44450" y="3527425"/>
            <a:ext cx="92075" cy="762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4" name="Line 16"/>
          <p:cNvSpPr>
            <a:spLocks noChangeShapeType="1"/>
          </p:cNvSpPr>
          <p:nvPr/>
        </p:nvSpPr>
        <p:spPr bwMode="auto">
          <a:xfrm rot="21230221">
            <a:off x="200025" y="3444875"/>
            <a:ext cx="109538" cy="762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5" name="Line 17"/>
          <p:cNvSpPr>
            <a:spLocks noChangeShapeType="1"/>
          </p:cNvSpPr>
          <p:nvPr/>
        </p:nvSpPr>
        <p:spPr bwMode="auto">
          <a:xfrm rot="344547">
            <a:off x="1031875" y="3825875"/>
            <a:ext cx="26988" cy="344488"/>
          </a:xfrm>
          <a:prstGeom prst="line">
            <a:avLst/>
          </a:prstGeom>
          <a:noFill/>
          <a:ln w="25400">
            <a:solidFill>
              <a:srgbClr val="FFCC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6" name="Line 18"/>
          <p:cNvSpPr>
            <a:spLocks noChangeShapeType="1"/>
          </p:cNvSpPr>
          <p:nvPr/>
        </p:nvSpPr>
        <p:spPr bwMode="auto">
          <a:xfrm>
            <a:off x="1041400" y="4168775"/>
            <a:ext cx="101600" cy="138113"/>
          </a:xfrm>
          <a:prstGeom prst="line">
            <a:avLst/>
          </a:prstGeom>
          <a:noFill/>
          <a:ln w="25400">
            <a:solidFill>
              <a:srgbClr val="FFCC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7" name="Line 19"/>
          <p:cNvSpPr>
            <a:spLocks noChangeShapeType="1"/>
          </p:cNvSpPr>
          <p:nvPr/>
        </p:nvSpPr>
        <p:spPr bwMode="auto">
          <a:xfrm>
            <a:off x="1143000" y="4306888"/>
            <a:ext cx="1066800" cy="762000"/>
          </a:xfrm>
          <a:prstGeom prst="line">
            <a:avLst/>
          </a:prstGeom>
          <a:noFill/>
          <a:ln w="25400">
            <a:solidFill>
              <a:srgbClr val="FFCC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8" name="Line 20"/>
          <p:cNvSpPr>
            <a:spLocks noChangeShapeType="1"/>
          </p:cNvSpPr>
          <p:nvPr/>
        </p:nvSpPr>
        <p:spPr bwMode="auto">
          <a:xfrm>
            <a:off x="2209800" y="5068888"/>
            <a:ext cx="304800" cy="152400"/>
          </a:xfrm>
          <a:prstGeom prst="line">
            <a:avLst/>
          </a:prstGeom>
          <a:noFill/>
          <a:ln w="25400">
            <a:solidFill>
              <a:srgbClr val="FFCC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9" name="Line 21"/>
          <p:cNvSpPr>
            <a:spLocks noChangeShapeType="1"/>
          </p:cNvSpPr>
          <p:nvPr/>
        </p:nvSpPr>
        <p:spPr bwMode="auto">
          <a:xfrm>
            <a:off x="2514600" y="5221288"/>
            <a:ext cx="3200400" cy="152400"/>
          </a:xfrm>
          <a:prstGeom prst="line">
            <a:avLst/>
          </a:prstGeom>
          <a:noFill/>
          <a:ln w="25400">
            <a:solidFill>
              <a:srgbClr val="FFCC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0" name="Line 22"/>
          <p:cNvSpPr>
            <a:spLocks noChangeShapeType="1"/>
          </p:cNvSpPr>
          <p:nvPr/>
        </p:nvSpPr>
        <p:spPr bwMode="auto">
          <a:xfrm flipH="1">
            <a:off x="5638800" y="5373688"/>
            <a:ext cx="76200" cy="109537"/>
          </a:xfrm>
          <a:prstGeom prst="line">
            <a:avLst/>
          </a:prstGeom>
          <a:noFill/>
          <a:ln w="25400">
            <a:solidFill>
              <a:srgbClr val="FFCC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1" name="Rectangle 23"/>
          <p:cNvSpPr>
            <a:spLocks noChangeArrowheads="1"/>
          </p:cNvSpPr>
          <p:nvPr/>
        </p:nvSpPr>
        <p:spPr bwMode="auto">
          <a:xfrm rot="183840">
            <a:off x="4572000" y="5373688"/>
            <a:ext cx="304800" cy="76200"/>
          </a:xfrm>
          <a:prstGeom prst="rect">
            <a:avLst/>
          </a:prstGeom>
          <a:solidFill>
            <a:srgbClr val="FFCC00"/>
          </a:solidFill>
          <a:ln w="9525">
            <a:solidFill>
              <a:srgbClr val="FFCC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hangingPunct="0"/>
            <a:endParaRPr lang="en-US"/>
          </a:p>
        </p:txBody>
      </p:sp>
      <p:sp>
        <p:nvSpPr>
          <p:cNvPr id="182" name="Rectangle 24"/>
          <p:cNvSpPr>
            <a:spLocks noChangeArrowheads="1"/>
          </p:cNvSpPr>
          <p:nvPr/>
        </p:nvSpPr>
        <p:spPr bwMode="auto">
          <a:xfrm rot="183840">
            <a:off x="5105400" y="5410200"/>
            <a:ext cx="304800" cy="76200"/>
          </a:xfrm>
          <a:prstGeom prst="rect">
            <a:avLst/>
          </a:prstGeom>
          <a:solidFill>
            <a:srgbClr val="FFCC00"/>
          </a:solidFill>
          <a:ln w="9525">
            <a:solidFill>
              <a:srgbClr val="FFCC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hangingPunct="0"/>
            <a:endParaRPr lang="en-US"/>
          </a:p>
        </p:txBody>
      </p:sp>
      <p:sp>
        <p:nvSpPr>
          <p:cNvPr id="183" name="Line 25"/>
          <p:cNvSpPr>
            <a:spLocks noChangeShapeType="1"/>
          </p:cNvSpPr>
          <p:nvPr/>
        </p:nvSpPr>
        <p:spPr bwMode="auto">
          <a:xfrm rot="216884" flipH="1">
            <a:off x="5410200" y="5465763"/>
            <a:ext cx="255588" cy="0"/>
          </a:xfrm>
          <a:prstGeom prst="line">
            <a:avLst/>
          </a:prstGeom>
          <a:noFill/>
          <a:ln w="25400">
            <a:solidFill>
              <a:srgbClr val="FFCC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4" name="Line 26"/>
          <p:cNvSpPr>
            <a:spLocks noChangeShapeType="1"/>
          </p:cNvSpPr>
          <p:nvPr/>
        </p:nvSpPr>
        <p:spPr bwMode="auto">
          <a:xfrm rot="216884" flipH="1">
            <a:off x="4876800" y="5419725"/>
            <a:ext cx="152400" cy="0"/>
          </a:xfrm>
          <a:prstGeom prst="line">
            <a:avLst/>
          </a:prstGeom>
          <a:noFill/>
          <a:ln w="25400">
            <a:solidFill>
              <a:srgbClr val="FFCC00"/>
            </a:solidFill>
            <a:prstDash val="sysDot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5" name="Line 27"/>
          <p:cNvSpPr>
            <a:spLocks noChangeShapeType="1"/>
          </p:cNvSpPr>
          <p:nvPr/>
        </p:nvSpPr>
        <p:spPr bwMode="auto">
          <a:xfrm rot="216884" flipH="1">
            <a:off x="5030788" y="5370513"/>
            <a:ext cx="76200" cy="76200"/>
          </a:xfrm>
          <a:prstGeom prst="line">
            <a:avLst/>
          </a:prstGeom>
          <a:noFill/>
          <a:ln w="25400">
            <a:solidFill>
              <a:srgbClr val="FFCC00"/>
            </a:solidFill>
            <a:prstDash val="sysDot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6" name="Line 28"/>
          <p:cNvSpPr>
            <a:spLocks noChangeShapeType="1"/>
          </p:cNvSpPr>
          <p:nvPr/>
        </p:nvSpPr>
        <p:spPr bwMode="auto">
          <a:xfrm rot="274163" flipH="1">
            <a:off x="5105400" y="5378450"/>
            <a:ext cx="381000" cy="9525"/>
          </a:xfrm>
          <a:prstGeom prst="line">
            <a:avLst/>
          </a:prstGeom>
          <a:noFill/>
          <a:ln w="25400">
            <a:solidFill>
              <a:srgbClr val="FFCC00"/>
            </a:solidFill>
            <a:prstDash val="sysDot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7" name="Line 29"/>
          <p:cNvSpPr>
            <a:spLocks noChangeShapeType="1"/>
          </p:cNvSpPr>
          <p:nvPr/>
        </p:nvSpPr>
        <p:spPr bwMode="auto">
          <a:xfrm rot="216884" flipH="1" flipV="1">
            <a:off x="5480050" y="5383213"/>
            <a:ext cx="76200" cy="76200"/>
          </a:xfrm>
          <a:prstGeom prst="line">
            <a:avLst/>
          </a:prstGeom>
          <a:noFill/>
          <a:ln w="25400">
            <a:solidFill>
              <a:srgbClr val="FFCC00"/>
            </a:solidFill>
            <a:prstDash val="sysDot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8" name="Line 30"/>
          <p:cNvSpPr>
            <a:spLocks noChangeShapeType="1"/>
          </p:cNvSpPr>
          <p:nvPr/>
        </p:nvSpPr>
        <p:spPr bwMode="auto">
          <a:xfrm rot="21281515" flipH="1" flipV="1">
            <a:off x="2819400" y="3697288"/>
            <a:ext cx="381000" cy="228600"/>
          </a:xfrm>
          <a:prstGeom prst="line">
            <a:avLst/>
          </a:prstGeom>
          <a:noFill/>
          <a:ln w="25400">
            <a:solidFill>
              <a:srgbClr val="FF00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9" name="Line 31"/>
          <p:cNvSpPr>
            <a:spLocks noChangeShapeType="1"/>
          </p:cNvSpPr>
          <p:nvPr/>
        </p:nvSpPr>
        <p:spPr bwMode="auto">
          <a:xfrm flipH="1">
            <a:off x="2514600" y="3719513"/>
            <a:ext cx="304800" cy="0"/>
          </a:xfrm>
          <a:prstGeom prst="line">
            <a:avLst/>
          </a:prstGeom>
          <a:noFill/>
          <a:ln w="25400">
            <a:solidFill>
              <a:srgbClr val="FF00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0" name="Line 32"/>
          <p:cNvSpPr>
            <a:spLocks noChangeShapeType="1"/>
          </p:cNvSpPr>
          <p:nvPr/>
        </p:nvSpPr>
        <p:spPr bwMode="auto">
          <a:xfrm flipH="1" flipV="1">
            <a:off x="2362200" y="3646488"/>
            <a:ext cx="152400" cy="76200"/>
          </a:xfrm>
          <a:prstGeom prst="line">
            <a:avLst/>
          </a:prstGeom>
          <a:noFill/>
          <a:ln w="25400">
            <a:solidFill>
              <a:srgbClr val="FF00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1" name="Oval 33"/>
          <p:cNvSpPr>
            <a:spLocks noChangeArrowheads="1"/>
          </p:cNvSpPr>
          <p:nvPr/>
        </p:nvSpPr>
        <p:spPr bwMode="auto">
          <a:xfrm>
            <a:off x="2286000" y="3573463"/>
            <a:ext cx="152400" cy="76200"/>
          </a:xfrm>
          <a:prstGeom prst="ellipse">
            <a:avLst/>
          </a:prstGeom>
          <a:noFill/>
          <a:ln w="25400">
            <a:solidFill>
              <a:srgbClr val="FF00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hangingPunct="0"/>
            <a:endParaRPr lang="en-US"/>
          </a:p>
        </p:txBody>
      </p:sp>
      <p:sp>
        <p:nvSpPr>
          <p:cNvPr id="192" name="Line 34"/>
          <p:cNvSpPr>
            <a:spLocks noChangeShapeType="1"/>
          </p:cNvSpPr>
          <p:nvPr/>
        </p:nvSpPr>
        <p:spPr bwMode="auto">
          <a:xfrm flipH="1">
            <a:off x="3200400" y="4154488"/>
            <a:ext cx="228600" cy="123825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3" name="Line 35"/>
          <p:cNvSpPr>
            <a:spLocks noChangeShapeType="1"/>
          </p:cNvSpPr>
          <p:nvPr/>
        </p:nvSpPr>
        <p:spPr bwMode="auto">
          <a:xfrm flipH="1">
            <a:off x="3276600" y="3849688"/>
            <a:ext cx="304800" cy="381000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" name="Line 36"/>
          <p:cNvSpPr>
            <a:spLocks noChangeShapeType="1"/>
          </p:cNvSpPr>
          <p:nvPr/>
        </p:nvSpPr>
        <p:spPr bwMode="auto">
          <a:xfrm flipH="1">
            <a:off x="3429000" y="4002088"/>
            <a:ext cx="152400" cy="152400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5" name="Line 37"/>
          <p:cNvSpPr>
            <a:spLocks noChangeShapeType="1"/>
          </p:cNvSpPr>
          <p:nvPr/>
        </p:nvSpPr>
        <p:spPr bwMode="auto">
          <a:xfrm flipH="1">
            <a:off x="3429000" y="4002088"/>
            <a:ext cx="381000" cy="152400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6" name="Line 38"/>
          <p:cNvSpPr>
            <a:spLocks noChangeShapeType="1"/>
          </p:cNvSpPr>
          <p:nvPr/>
        </p:nvSpPr>
        <p:spPr bwMode="auto">
          <a:xfrm rot="20674670" flipH="1">
            <a:off x="3733800" y="3925888"/>
            <a:ext cx="152400" cy="76200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7" name="Line 39"/>
          <p:cNvSpPr>
            <a:spLocks noChangeShapeType="1"/>
          </p:cNvSpPr>
          <p:nvPr/>
        </p:nvSpPr>
        <p:spPr bwMode="auto">
          <a:xfrm rot="21278497" flipH="1">
            <a:off x="3808413" y="3829050"/>
            <a:ext cx="393700" cy="152400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8" name="Line 40"/>
          <p:cNvSpPr>
            <a:spLocks noChangeShapeType="1"/>
          </p:cNvSpPr>
          <p:nvPr/>
        </p:nvSpPr>
        <p:spPr bwMode="auto">
          <a:xfrm rot="1243533" flipH="1" flipV="1">
            <a:off x="3189288" y="3921125"/>
            <a:ext cx="92075" cy="76200"/>
          </a:xfrm>
          <a:prstGeom prst="line">
            <a:avLst/>
          </a:prstGeom>
          <a:noFill/>
          <a:ln w="25400">
            <a:solidFill>
              <a:srgbClr val="FF00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9" name="Line 41"/>
          <p:cNvSpPr>
            <a:spLocks noChangeShapeType="1"/>
          </p:cNvSpPr>
          <p:nvPr/>
        </p:nvSpPr>
        <p:spPr bwMode="auto">
          <a:xfrm flipH="1" flipV="1">
            <a:off x="3124200" y="3316288"/>
            <a:ext cx="76200" cy="228600"/>
          </a:xfrm>
          <a:prstGeom prst="line">
            <a:avLst/>
          </a:prstGeom>
          <a:noFill/>
          <a:ln w="25400">
            <a:solidFill>
              <a:srgbClr val="00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0" name="Line 42"/>
          <p:cNvSpPr>
            <a:spLocks noChangeShapeType="1"/>
          </p:cNvSpPr>
          <p:nvPr/>
        </p:nvSpPr>
        <p:spPr bwMode="auto">
          <a:xfrm rot="13263285" flipV="1">
            <a:off x="1322388" y="3652838"/>
            <a:ext cx="215900" cy="160337"/>
          </a:xfrm>
          <a:prstGeom prst="line">
            <a:avLst/>
          </a:prstGeom>
          <a:noFill/>
          <a:ln w="25400">
            <a:solidFill>
              <a:srgbClr val="99336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1" name="Rectangle 43"/>
          <p:cNvSpPr>
            <a:spLocks noChangeArrowheads="1"/>
          </p:cNvSpPr>
          <p:nvPr/>
        </p:nvSpPr>
        <p:spPr bwMode="auto">
          <a:xfrm rot="4257526">
            <a:off x="1873250" y="3584575"/>
            <a:ext cx="76200" cy="152400"/>
          </a:xfrm>
          <a:prstGeom prst="rect">
            <a:avLst/>
          </a:prstGeom>
          <a:solidFill>
            <a:srgbClr val="800080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hangingPunct="0"/>
            <a:endParaRPr lang="en-US"/>
          </a:p>
        </p:txBody>
      </p:sp>
      <p:sp>
        <p:nvSpPr>
          <p:cNvPr id="202" name="Line 44"/>
          <p:cNvSpPr>
            <a:spLocks noChangeShapeType="1"/>
          </p:cNvSpPr>
          <p:nvPr/>
        </p:nvSpPr>
        <p:spPr bwMode="auto">
          <a:xfrm rot="21414741" flipH="1">
            <a:off x="1555750" y="3692525"/>
            <a:ext cx="284163" cy="49213"/>
          </a:xfrm>
          <a:prstGeom prst="line">
            <a:avLst/>
          </a:prstGeom>
          <a:noFill/>
          <a:ln w="25400">
            <a:solidFill>
              <a:srgbClr val="99336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3" name="Text Box 45"/>
          <p:cNvSpPr txBox="1">
            <a:spLocks noChangeArrowheads="1"/>
          </p:cNvSpPr>
          <p:nvPr/>
        </p:nvSpPr>
        <p:spPr bwMode="auto">
          <a:xfrm>
            <a:off x="3928777" y="1730375"/>
            <a:ext cx="110864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2800" b="1" dirty="0">
                <a:solidFill>
                  <a:srgbClr val="FFFFFF"/>
                </a:solidFill>
                <a:latin typeface="Comic Sans MS"/>
                <a:cs typeface="Comic Sans MS"/>
              </a:rPr>
              <a:t>RHIC</a:t>
            </a:r>
          </a:p>
        </p:txBody>
      </p:sp>
      <p:sp>
        <p:nvSpPr>
          <p:cNvPr id="204" name="Text Box 46"/>
          <p:cNvSpPr txBox="1">
            <a:spLocks noChangeArrowheads="1"/>
          </p:cNvSpPr>
          <p:nvPr/>
        </p:nvSpPr>
        <p:spPr bwMode="auto">
          <a:xfrm>
            <a:off x="1479318" y="3284538"/>
            <a:ext cx="67197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400" b="1">
                <a:solidFill>
                  <a:srgbClr val="FFFFFF"/>
                </a:solidFill>
                <a:latin typeface="Comic Sans MS"/>
                <a:cs typeface="Comic Sans MS"/>
              </a:rPr>
              <a:t>NSRL</a:t>
            </a:r>
          </a:p>
        </p:txBody>
      </p:sp>
      <p:sp>
        <p:nvSpPr>
          <p:cNvPr id="205" name="Text Box 47"/>
          <p:cNvSpPr txBox="1">
            <a:spLocks noChangeArrowheads="1"/>
          </p:cNvSpPr>
          <p:nvPr/>
        </p:nvSpPr>
        <p:spPr bwMode="auto">
          <a:xfrm>
            <a:off x="-57975" y="3175000"/>
            <a:ext cx="7700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400" b="1" dirty="0">
                <a:solidFill>
                  <a:srgbClr val="FFFFFF"/>
                </a:solidFill>
                <a:latin typeface="Comic Sans MS"/>
                <a:cs typeface="Comic Sans MS"/>
              </a:rPr>
              <a:t>LINAC</a:t>
            </a:r>
          </a:p>
        </p:txBody>
      </p:sp>
      <p:sp>
        <p:nvSpPr>
          <p:cNvPr id="206" name="Text Box 48"/>
          <p:cNvSpPr txBox="1">
            <a:spLocks noChangeArrowheads="1"/>
          </p:cNvSpPr>
          <p:nvPr/>
        </p:nvSpPr>
        <p:spPr bwMode="auto">
          <a:xfrm>
            <a:off x="933074" y="3476625"/>
            <a:ext cx="8453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400" b="1">
                <a:solidFill>
                  <a:srgbClr val="FFFFFF"/>
                </a:solidFill>
                <a:latin typeface="Comic Sans MS"/>
                <a:cs typeface="Comic Sans MS"/>
              </a:rPr>
              <a:t>Booster</a:t>
            </a:r>
          </a:p>
        </p:txBody>
      </p:sp>
      <p:sp>
        <p:nvSpPr>
          <p:cNvPr id="207" name="Text Box 49"/>
          <p:cNvSpPr txBox="1">
            <a:spLocks noChangeArrowheads="1"/>
          </p:cNvSpPr>
          <p:nvPr/>
        </p:nvSpPr>
        <p:spPr bwMode="auto">
          <a:xfrm>
            <a:off x="1928549" y="3886200"/>
            <a:ext cx="67045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800" b="1" dirty="0">
                <a:solidFill>
                  <a:srgbClr val="00FF00"/>
                </a:solidFill>
                <a:latin typeface="Comic Sans MS"/>
                <a:cs typeface="Comic Sans MS"/>
              </a:rPr>
              <a:t>AGS</a:t>
            </a:r>
          </a:p>
        </p:txBody>
      </p:sp>
      <p:sp>
        <p:nvSpPr>
          <p:cNvPr id="208" name="Text Box 50"/>
          <p:cNvSpPr txBox="1">
            <a:spLocks noChangeArrowheads="1"/>
          </p:cNvSpPr>
          <p:nvPr/>
        </p:nvSpPr>
        <p:spPr bwMode="auto">
          <a:xfrm>
            <a:off x="4470695" y="5029200"/>
            <a:ext cx="93603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400" b="1">
                <a:solidFill>
                  <a:srgbClr val="FFFFFF"/>
                </a:solidFill>
                <a:latin typeface="Comic Sans MS"/>
                <a:cs typeface="Comic Sans MS"/>
              </a:rPr>
              <a:t>Tandems</a:t>
            </a:r>
          </a:p>
        </p:txBody>
      </p:sp>
      <p:sp>
        <p:nvSpPr>
          <p:cNvPr id="209" name="Rectangle 51"/>
          <p:cNvSpPr>
            <a:spLocks noChangeArrowheads="1"/>
          </p:cNvSpPr>
          <p:nvPr/>
        </p:nvSpPr>
        <p:spPr bwMode="auto">
          <a:xfrm rot="219660">
            <a:off x="3581400" y="2782888"/>
            <a:ext cx="152400" cy="98425"/>
          </a:xfrm>
          <a:prstGeom prst="rect">
            <a:avLst/>
          </a:prstGeom>
          <a:solidFill>
            <a:srgbClr val="FFFCC1"/>
          </a:soli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hangingPunct="0"/>
            <a:endParaRPr lang="en-US"/>
          </a:p>
        </p:txBody>
      </p:sp>
      <p:sp>
        <p:nvSpPr>
          <p:cNvPr id="210" name="Rectangle 52"/>
          <p:cNvSpPr>
            <a:spLocks noChangeArrowheads="1"/>
          </p:cNvSpPr>
          <p:nvPr/>
        </p:nvSpPr>
        <p:spPr bwMode="auto">
          <a:xfrm rot="3112852">
            <a:off x="900113" y="2151062"/>
            <a:ext cx="152400" cy="98425"/>
          </a:xfrm>
          <a:prstGeom prst="rect">
            <a:avLst/>
          </a:prstGeom>
          <a:solidFill>
            <a:srgbClr val="FFFCC1"/>
          </a:soli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hangingPunct="0"/>
            <a:endParaRPr lang="en-US"/>
          </a:p>
        </p:txBody>
      </p:sp>
      <p:sp>
        <p:nvSpPr>
          <p:cNvPr id="211" name="Rectangle 53"/>
          <p:cNvSpPr>
            <a:spLocks noChangeArrowheads="1"/>
          </p:cNvSpPr>
          <p:nvPr/>
        </p:nvSpPr>
        <p:spPr bwMode="auto">
          <a:xfrm rot="20828904">
            <a:off x="7829550" y="2525713"/>
            <a:ext cx="152400" cy="98425"/>
          </a:xfrm>
          <a:prstGeom prst="rect">
            <a:avLst/>
          </a:prstGeom>
          <a:solidFill>
            <a:srgbClr val="FFFCC1"/>
          </a:soli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hangingPunct="0"/>
            <a:endParaRPr lang="en-US"/>
          </a:p>
        </p:txBody>
      </p:sp>
      <p:sp>
        <p:nvSpPr>
          <p:cNvPr id="212" name="Rectangle 54"/>
          <p:cNvSpPr>
            <a:spLocks noChangeArrowheads="1"/>
          </p:cNvSpPr>
          <p:nvPr/>
        </p:nvSpPr>
        <p:spPr bwMode="auto">
          <a:xfrm rot="1180436">
            <a:off x="8226425" y="1570038"/>
            <a:ext cx="152400" cy="98425"/>
          </a:xfrm>
          <a:prstGeom prst="rect">
            <a:avLst/>
          </a:prstGeom>
          <a:solidFill>
            <a:srgbClr val="FFFCC1"/>
          </a:soli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hangingPunct="0"/>
            <a:endParaRPr lang="en-US"/>
          </a:p>
        </p:txBody>
      </p:sp>
      <p:sp>
        <p:nvSpPr>
          <p:cNvPr id="213" name="Rectangle 55"/>
          <p:cNvSpPr>
            <a:spLocks noChangeArrowheads="1"/>
          </p:cNvSpPr>
          <p:nvPr/>
        </p:nvSpPr>
        <p:spPr bwMode="auto">
          <a:xfrm rot="181585">
            <a:off x="5627688" y="1166813"/>
            <a:ext cx="152400" cy="98425"/>
          </a:xfrm>
          <a:prstGeom prst="rect">
            <a:avLst/>
          </a:prstGeom>
          <a:solidFill>
            <a:srgbClr val="FFFCC1"/>
          </a:soli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hangingPunct="0"/>
            <a:endParaRPr lang="en-US"/>
          </a:p>
        </p:txBody>
      </p:sp>
      <p:sp>
        <p:nvSpPr>
          <p:cNvPr id="214" name="Rectangle 56"/>
          <p:cNvSpPr>
            <a:spLocks noChangeArrowheads="1"/>
          </p:cNvSpPr>
          <p:nvPr/>
        </p:nvSpPr>
        <p:spPr bwMode="auto">
          <a:xfrm rot="21018381">
            <a:off x="2498725" y="1303338"/>
            <a:ext cx="152400" cy="98425"/>
          </a:xfrm>
          <a:prstGeom prst="rect">
            <a:avLst/>
          </a:prstGeom>
          <a:solidFill>
            <a:srgbClr val="FFFCC1"/>
          </a:soli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hangingPunct="0"/>
            <a:endParaRPr lang="en-US"/>
          </a:p>
        </p:txBody>
      </p:sp>
      <p:sp>
        <p:nvSpPr>
          <p:cNvPr id="215" name="Text Box 57"/>
          <p:cNvSpPr txBox="1">
            <a:spLocks noChangeArrowheads="1"/>
          </p:cNvSpPr>
          <p:nvPr/>
        </p:nvSpPr>
        <p:spPr bwMode="auto">
          <a:xfrm>
            <a:off x="3736006" y="2859088"/>
            <a:ext cx="1378302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800" b="1" dirty="0">
                <a:solidFill>
                  <a:schemeClr val="bg1"/>
                </a:solidFill>
                <a:latin typeface="Comic Sans MS"/>
                <a:cs typeface="Comic Sans MS"/>
              </a:rPr>
              <a:t>STAR</a:t>
            </a:r>
          </a:p>
          <a:p>
            <a:pPr algn="ctr" eaLnBrk="0" hangingPunct="0"/>
            <a:r>
              <a:rPr lang="en-US" sz="1600" dirty="0">
                <a:solidFill>
                  <a:srgbClr val="FFFF00"/>
                </a:solidFill>
              </a:rPr>
              <a:t>6:00 o’clock</a:t>
            </a:r>
          </a:p>
        </p:txBody>
      </p:sp>
      <p:sp>
        <p:nvSpPr>
          <p:cNvPr id="216" name="Text Box 58"/>
          <p:cNvSpPr txBox="1">
            <a:spLocks noChangeArrowheads="1"/>
          </p:cNvSpPr>
          <p:nvPr/>
        </p:nvSpPr>
        <p:spPr bwMode="auto">
          <a:xfrm>
            <a:off x="179295" y="2325688"/>
            <a:ext cx="1176524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800" b="1" dirty="0">
                <a:solidFill>
                  <a:srgbClr val="FFFFFF"/>
                </a:solidFill>
                <a:latin typeface="Comic Sans MS"/>
                <a:cs typeface="Comic Sans MS"/>
              </a:rPr>
              <a:t>PHENIX</a:t>
            </a:r>
          </a:p>
          <a:p>
            <a:pPr algn="ctr" eaLnBrk="0" hangingPunct="0"/>
            <a:r>
              <a:rPr lang="en-US" sz="1600" dirty="0">
                <a:solidFill>
                  <a:srgbClr val="FFFF00"/>
                </a:solidFill>
              </a:rPr>
              <a:t>8:00 o’clock</a:t>
            </a:r>
          </a:p>
        </p:txBody>
      </p:sp>
      <p:sp>
        <p:nvSpPr>
          <p:cNvPr id="217" name="Text Box 59"/>
          <p:cNvSpPr txBox="1">
            <a:spLocks noChangeArrowheads="1"/>
          </p:cNvSpPr>
          <p:nvPr/>
        </p:nvSpPr>
        <p:spPr bwMode="auto">
          <a:xfrm>
            <a:off x="2136267" y="1393825"/>
            <a:ext cx="1405954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600" b="1" dirty="0" err="1" smtClean="0">
                <a:solidFill>
                  <a:srgbClr val="FFFFFF"/>
                </a:solidFill>
                <a:latin typeface="Comic Sans MS"/>
                <a:cs typeface="Comic Sans MS"/>
              </a:rPr>
              <a:t>eLenses</a:t>
            </a:r>
            <a:endParaRPr lang="en-US" sz="1600" b="1" dirty="0">
              <a:solidFill>
                <a:srgbClr val="FFFFFF"/>
              </a:solidFill>
              <a:latin typeface="Comic Sans MS"/>
              <a:cs typeface="Comic Sans MS"/>
            </a:endParaRPr>
          </a:p>
          <a:p>
            <a:pPr algn="ctr" eaLnBrk="0" hangingPunct="0"/>
            <a:r>
              <a:rPr lang="en-US" sz="1600" dirty="0">
                <a:solidFill>
                  <a:srgbClr val="FFFF00"/>
                </a:solidFill>
                <a:latin typeface="Comic Sans MS"/>
                <a:cs typeface="Comic Sans MS"/>
              </a:rPr>
              <a:t>10:00 o’clock</a:t>
            </a:r>
          </a:p>
        </p:txBody>
      </p:sp>
      <p:sp>
        <p:nvSpPr>
          <p:cNvPr id="218" name="Text Box 61"/>
          <p:cNvSpPr txBox="1">
            <a:spLocks noChangeArrowheads="1"/>
          </p:cNvSpPr>
          <p:nvPr/>
        </p:nvSpPr>
        <p:spPr bwMode="auto">
          <a:xfrm>
            <a:off x="7408503" y="2565400"/>
            <a:ext cx="1313581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600" b="1" u="sng" dirty="0">
                <a:solidFill>
                  <a:srgbClr val="FFFFFF"/>
                </a:solidFill>
                <a:latin typeface="Comic Sans MS"/>
                <a:cs typeface="Comic Sans MS"/>
              </a:rPr>
              <a:t>RF</a:t>
            </a:r>
          </a:p>
          <a:p>
            <a:pPr algn="ctr" eaLnBrk="0" hangingPunct="0"/>
            <a:r>
              <a:rPr lang="en-US" sz="1600" dirty="0">
                <a:solidFill>
                  <a:srgbClr val="FFFF00"/>
                </a:solidFill>
                <a:latin typeface="Comic Sans MS"/>
                <a:cs typeface="Comic Sans MS"/>
              </a:rPr>
              <a:t>4:00 o’clock</a:t>
            </a:r>
          </a:p>
        </p:txBody>
      </p:sp>
      <p:sp>
        <p:nvSpPr>
          <p:cNvPr id="219" name="Text Box 62"/>
          <p:cNvSpPr txBox="1">
            <a:spLocks noChangeArrowheads="1"/>
          </p:cNvSpPr>
          <p:nvPr/>
        </p:nvSpPr>
        <p:spPr bwMode="auto">
          <a:xfrm>
            <a:off x="7313163" y="1552575"/>
            <a:ext cx="1378302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600" dirty="0" err="1" smtClean="0">
                <a:solidFill>
                  <a:srgbClr val="FFFFFF"/>
                </a:solidFill>
                <a:latin typeface="Comic Sans MS"/>
                <a:cs typeface="Comic Sans MS"/>
              </a:rPr>
              <a:t>CeC</a:t>
            </a:r>
            <a:endParaRPr lang="en-US" sz="1600" b="1" dirty="0">
              <a:solidFill>
                <a:srgbClr val="FFFFFF"/>
              </a:solidFill>
              <a:latin typeface="Comic Sans MS"/>
              <a:cs typeface="Comic Sans MS"/>
            </a:endParaRPr>
          </a:p>
          <a:p>
            <a:pPr algn="ctr" eaLnBrk="0" hangingPunct="0"/>
            <a:r>
              <a:rPr lang="en-US" sz="1600" dirty="0">
                <a:solidFill>
                  <a:srgbClr val="FFFF00"/>
                </a:solidFill>
                <a:latin typeface="Comic Sans MS"/>
                <a:cs typeface="Comic Sans MS"/>
              </a:rPr>
              <a:t>2:00 o’clock</a:t>
            </a:r>
          </a:p>
        </p:txBody>
      </p:sp>
      <p:sp>
        <p:nvSpPr>
          <p:cNvPr id="220" name="Line 66"/>
          <p:cNvSpPr>
            <a:spLocks noChangeShapeType="1"/>
          </p:cNvSpPr>
          <p:nvPr/>
        </p:nvSpPr>
        <p:spPr bwMode="auto">
          <a:xfrm>
            <a:off x="836613" y="3741738"/>
            <a:ext cx="220662" cy="100012"/>
          </a:xfrm>
          <a:prstGeom prst="line">
            <a:avLst/>
          </a:prstGeom>
          <a:noFill/>
          <a:ln w="25400">
            <a:solidFill>
              <a:srgbClr val="0066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1" name="Oval 67"/>
          <p:cNvSpPr>
            <a:spLocks noChangeArrowheads="1"/>
          </p:cNvSpPr>
          <p:nvPr/>
        </p:nvSpPr>
        <p:spPr bwMode="auto">
          <a:xfrm>
            <a:off x="1044575" y="3722688"/>
            <a:ext cx="473075" cy="166687"/>
          </a:xfrm>
          <a:prstGeom prst="ellipse">
            <a:avLst/>
          </a:prstGeom>
          <a:noFill/>
          <a:ln w="25400">
            <a:solidFill>
              <a:srgbClr val="33CCCC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hangingPunct="0"/>
            <a:endParaRPr lang="en-US"/>
          </a:p>
        </p:txBody>
      </p:sp>
      <p:sp>
        <p:nvSpPr>
          <p:cNvPr id="222" name="Oval 68"/>
          <p:cNvSpPr>
            <a:spLocks noChangeArrowheads="1"/>
          </p:cNvSpPr>
          <p:nvPr/>
        </p:nvSpPr>
        <p:spPr bwMode="auto">
          <a:xfrm>
            <a:off x="1295400" y="3746500"/>
            <a:ext cx="1981200" cy="758825"/>
          </a:xfrm>
          <a:prstGeom prst="ellips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hangingPunct="0"/>
            <a:endParaRPr lang="en-US"/>
          </a:p>
        </p:txBody>
      </p:sp>
      <p:sp>
        <p:nvSpPr>
          <p:cNvPr id="223" name="Freeform 69"/>
          <p:cNvSpPr>
            <a:spLocks/>
          </p:cNvSpPr>
          <p:nvPr/>
        </p:nvSpPr>
        <p:spPr bwMode="auto">
          <a:xfrm>
            <a:off x="706438" y="3656013"/>
            <a:ext cx="246062" cy="107950"/>
          </a:xfrm>
          <a:custGeom>
            <a:avLst/>
            <a:gdLst>
              <a:gd name="T0" fmla="*/ 0 w 126"/>
              <a:gd name="T1" fmla="*/ 2147483647 h 67"/>
              <a:gd name="T2" fmla="*/ 2147483647 w 126"/>
              <a:gd name="T3" fmla="*/ 2147483647 h 67"/>
              <a:gd name="T4" fmla="*/ 2147483647 w 126"/>
              <a:gd name="T5" fmla="*/ 2147483647 h 67"/>
              <a:gd name="T6" fmla="*/ 2147483647 w 126"/>
              <a:gd name="T7" fmla="*/ 0 h 67"/>
              <a:gd name="T8" fmla="*/ 0 w 126"/>
              <a:gd name="T9" fmla="*/ 2147483647 h 6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6"/>
              <a:gd name="T16" fmla="*/ 0 h 67"/>
              <a:gd name="T17" fmla="*/ 126 w 126"/>
              <a:gd name="T18" fmla="*/ 67 h 6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6" h="67">
                <a:moveTo>
                  <a:pt x="0" y="24"/>
                </a:moveTo>
                <a:lnTo>
                  <a:pt x="93" y="67"/>
                </a:lnTo>
                <a:lnTo>
                  <a:pt x="126" y="45"/>
                </a:lnTo>
                <a:lnTo>
                  <a:pt x="33" y="0"/>
                </a:lnTo>
                <a:lnTo>
                  <a:pt x="0" y="24"/>
                </a:lnTo>
                <a:close/>
              </a:path>
            </a:pathLst>
          </a:custGeom>
          <a:solidFill>
            <a:srgbClr val="0066FF"/>
          </a:solidFill>
          <a:ln w="9525">
            <a:solidFill>
              <a:srgbClr val="0066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 eaLnBrk="0" hangingPunct="0"/>
            <a:endParaRPr lang="en-US"/>
          </a:p>
        </p:txBody>
      </p:sp>
      <p:sp>
        <p:nvSpPr>
          <p:cNvPr id="224" name="Text Box 70"/>
          <p:cNvSpPr txBox="1">
            <a:spLocks noChangeArrowheads="1"/>
          </p:cNvSpPr>
          <p:nvPr/>
        </p:nvSpPr>
        <p:spPr bwMode="auto">
          <a:xfrm>
            <a:off x="531454" y="3352800"/>
            <a:ext cx="63254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400" b="1">
                <a:solidFill>
                  <a:srgbClr val="FFFFFF"/>
                </a:solidFill>
                <a:latin typeface="Comic Sans MS"/>
                <a:cs typeface="Comic Sans MS"/>
              </a:rPr>
              <a:t>EBIS</a:t>
            </a:r>
          </a:p>
        </p:txBody>
      </p:sp>
      <p:grpSp>
        <p:nvGrpSpPr>
          <p:cNvPr id="225" name="Group 68"/>
          <p:cNvGrpSpPr/>
          <p:nvPr/>
        </p:nvGrpSpPr>
        <p:grpSpPr>
          <a:xfrm>
            <a:off x="4535696" y="3691666"/>
            <a:ext cx="2068304" cy="307777"/>
            <a:chOff x="4421396" y="3577366"/>
            <a:chExt cx="2068304" cy="307777"/>
          </a:xfrm>
        </p:grpSpPr>
        <p:sp>
          <p:nvSpPr>
            <p:cNvPr id="226" name="TextBox 225"/>
            <p:cNvSpPr txBox="1"/>
            <p:nvPr/>
          </p:nvSpPr>
          <p:spPr>
            <a:xfrm>
              <a:off x="4755177" y="3577366"/>
              <a:ext cx="173452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bg1"/>
                  </a:solidFill>
                  <a:latin typeface="Comic Sans MS" pitchFamily="66" charset="0"/>
                </a:rPr>
                <a:t>ERL Test Facility </a:t>
              </a:r>
              <a:endParaRPr lang="en-US" sz="1400" dirty="0">
                <a:solidFill>
                  <a:schemeClr val="bg1"/>
                </a:solidFill>
                <a:latin typeface="Comic Sans MS" pitchFamily="66" charset="0"/>
              </a:endParaRPr>
            </a:p>
          </p:txBody>
        </p:sp>
        <p:cxnSp>
          <p:nvCxnSpPr>
            <p:cNvPr id="227" name="Straight Arrow Connector 226"/>
            <p:cNvCxnSpPr/>
            <p:nvPr/>
          </p:nvCxnSpPr>
          <p:spPr>
            <a:xfrm rot="10800000" flipV="1">
              <a:off x="4421396" y="3746500"/>
              <a:ext cx="404605" cy="29434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1" name="Text Box 60"/>
          <p:cNvSpPr txBox="1">
            <a:spLocks noChangeArrowheads="1"/>
          </p:cNvSpPr>
          <p:nvPr/>
        </p:nvSpPr>
        <p:spPr bwMode="auto">
          <a:xfrm>
            <a:off x="4867986" y="1258888"/>
            <a:ext cx="2190924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600" b="1" dirty="0" smtClean="0">
                <a:solidFill>
                  <a:srgbClr val="FFFFFF"/>
                </a:solidFill>
                <a:latin typeface="Comic Sans MS"/>
                <a:cs typeface="Comic Sans MS"/>
              </a:rPr>
              <a:t>Jet/C-</a:t>
            </a:r>
            <a:r>
              <a:rPr lang="en-US" sz="1600" b="1" dirty="0" err="1" smtClean="0">
                <a:solidFill>
                  <a:srgbClr val="FFFFFF"/>
                </a:solidFill>
                <a:latin typeface="Comic Sans MS"/>
                <a:cs typeface="Comic Sans MS"/>
              </a:rPr>
              <a:t>Polarimeters</a:t>
            </a:r>
            <a:endParaRPr lang="en-US" sz="1600" b="1" dirty="0" smtClean="0">
              <a:solidFill>
                <a:srgbClr val="FFFFFF"/>
              </a:solidFill>
              <a:latin typeface="Comic Sans MS"/>
              <a:cs typeface="Comic Sans MS"/>
            </a:endParaRPr>
          </a:p>
          <a:p>
            <a:pPr algn="ctr" eaLnBrk="0" hangingPunct="0"/>
            <a:r>
              <a:rPr lang="en-US" sz="1600" dirty="0">
                <a:solidFill>
                  <a:srgbClr val="FFFF00"/>
                </a:solidFill>
                <a:latin typeface="Comic Sans MS"/>
                <a:cs typeface="Comic Sans MS"/>
              </a:rPr>
              <a:t>12:00 o’clock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7880" y="1343802"/>
            <a:ext cx="4248648" cy="507831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collide </a:t>
            </a:r>
            <a:r>
              <a:rPr lang="en-US" dirty="0" err="1" smtClean="0"/>
              <a:t>p+p</a:t>
            </a:r>
            <a:r>
              <a:rPr lang="en-US" dirty="0" smtClean="0"/>
              <a:t>, </a:t>
            </a:r>
            <a:r>
              <a:rPr lang="en-US" dirty="0" err="1" smtClean="0"/>
              <a:t>d+Au</a:t>
            </a:r>
            <a:r>
              <a:rPr lang="en-US" dirty="0" smtClean="0"/>
              <a:t>, </a:t>
            </a:r>
            <a:r>
              <a:rPr lang="en-US" dirty="0" err="1" smtClean="0"/>
              <a:t>Au+Au</a:t>
            </a:r>
            <a:r>
              <a:rPr lang="en-US" dirty="0" smtClean="0"/>
              <a:t> and other species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heavy ion program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 smtClean="0"/>
              <a:t>study the quark-gluon plasma</a:t>
            </a:r>
          </a:p>
          <a:p>
            <a:pPr marL="1200150" lvl="2" indent="-285750">
              <a:buFont typeface="Arial"/>
              <a:buChar char="•"/>
            </a:pPr>
            <a:r>
              <a:rPr lang="en-US" dirty="0" smtClean="0"/>
              <a:t>dynamics</a:t>
            </a:r>
          </a:p>
          <a:p>
            <a:pPr marL="1200150" lvl="2" indent="-285750">
              <a:buFont typeface="Arial"/>
              <a:buChar char="•"/>
            </a:pPr>
            <a:r>
              <a:rPr lang="en-US" dirty="0" smtClean="0"/>
              <a:t>initial state</a:t>
            </a:r>
          </a:p>
          <a:p>
            <a:pPr marL="1200150" lvl="2" indent="-285750">
              <a:buFont typeface="Arial"/>
              <a:buChar char="•"/>
            </a:pPr>
            <a:r>
              <a:rPr lang="en-US" dirty="0" smtClean="0"/>
              <a:t>phase transition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polarized </a:t>
            </a:r>
            <a:r>
              <a:rPr lang="en-US" dirty="0" err="1" smtClean="0"/>
              <a:t>p+p</a:t>
            </a:r>
            <a:endParaRPr lang="en-US" dirty="0" smtClean="0"/>
          </a:p>
          <a:p>
            <a:pPr marL="742950" lvl="1" indent="-285750">
              <a:buFont typeface="Arial"/>
              <a:buChar char="•"/>
            </a:pPr>
            <a:r>
              <a:rPr lang="en-US" dirty="0" smtClean="0"/>
              <a:t>gluon spin contribution</a:t>
            </a:r>
            <a:endParaRPr lang="en-US" dirty="0"/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A new facility is needed to probe deeper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cleaner collisions with electrons is needed</a:t>
            </a:r>
          </a:p>
          <a:p>
            <a:pPr marL="285750" indent="-285750">
              <a:buFont typeface="Arial"/>
              <a:buChar char="•"/>
            </a:pPr>
            <a:endParaRPr lang="en-US" dirty="0"/>
          </a:p>
          <a:p>
            <a:endParaRPr lang="en-US" dirty="0"/>
          </a:p>
          <a:p>
            <a:endParaRPr lang="en-US" dirty="0" smtClean="0"/>
          </a:p>
          <a:p>
            <a:pPr marL="285750" indent="-285750">
              <a:buFont typeface="Arial"/>
              <a:buChar char="•"/>
            </a:pP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594839" y="5433020"/>
            <a:ext cx="422423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Electron Ion Collider</a:t>
            </a:r>
            <a:endParaRPr lang="en-US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5106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eRHIC_Schematic_rev0114_WithBG_Final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837591"/>
            <a:ext cx="8191500" cy="551875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9198"/>
            <a:ext cx="8229600" cy="666157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eRHIC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R. Petti - BNL - YRS 2014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20702" y="2996092"/>
            <a:ext cx="4248648" cy="34163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endParaRPr lang="en-US" dirty="0" smtClean="0"/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add an (polarized) electron ring to RHIC to make </a:t>
            </a:r>
            <a:r>
              <a:rPr lang="en-US" dirty="0" err="1" smtClean="0"/>
              <a:t>eRHIC</a:t>
            </a:r>
            <a:endParaRPr lang="en-US" dirty="0" smtClean="0"/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energy recover </a:t>
            </a:r>
            <a:r>
              <a:rPr lang="en-US" dirty="0" err="1" smtClean="0"/>
              <a:t>linac</a:t>
            </a:r>
            <a:r>
              <a:rPr lang="en-US" dirty="0" smtClean="0"/>
              <a:t> (ERL) design for greater energy efficiency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cleaner </a:t>
            </a:r>
            <a:r>
              <a:rPr lang="en-US" dirty="0" err="1" smtClean="0"/>
              <a:t>e+p</a:t>
            </a:r>
            <a:r>
              <a:rPr lang="en-US" dirty="0" smtClean="0"/>
              <a:t> and </a:t>
            </a:r>
            <a:r>
              <a:rPr lang="en-US" dirty="0" err="1" smtClean="0"/>
              <a:t>e+Au</a:t>
            </a:r>
            <a:r>
              <a:rPr lang="en-US" dirty="0" smtClean="0"/>
              <a:t> collisions compared to </a:t>
            </a:r>
            <a:r>
              <a:rPr lang="en-US" dirty="0" err="1" smtClean="0"/>
              <a:t>p+p</a:t>
            </a:r>
            <a:r>
              <a:rPr lang="en-US" dirty="0" smtClean="0"/>
              <a:t>/</a:t>
            </a:r>
            <a:r>
              <a:rPr lang="en-US" dirty="0" err="1" smtClean="0"/>
              <a:t>Au+Au</a:t>
            </a:r>
            <a:endParaRPr lang="en-US" dirty="0" smtClean="0"/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high luminosity for precision measurements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 smtClean="0"/>
              <a:t>100-1,000 times larger than any existing </a:t>
            </a:r>
            <a:r>
              <a:rPr lang="en-US" dirty="0" err="1" smtClean="0"/>
              <a:t>facitliy</a:t>
            </a:r>
            <a:endParaRPr lang="en-US" dirty="0"/>
          </a:p>
          <a:p>
            <a:endParaRPr lang="en-US" dirty="0" smtClean="0"/>
          </a:p>
        </p:txBody>
      </p:sp>
      <p:pic>
        <p:nvPicPr>
          <p:cNvPr id="8" name="Picture 305" descr="ist2_10525240-round-stamp-with-text-100-eco-friendly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25" y="5511800"/>
            <a:ext cx="800100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601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xmlns:p14="http://schemas.microsoft.com/office/powerpoint/2010/main" spd="slow">
        <p:dissolv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New Detector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R. Petti - BNL - YRS 2014</a:t>
            </a:r>
            <a:endParaRPr lang="en-US" dirty="0"/>
          </a:p>
        </p:txBody>
      </p:sp>
      <p:pic>
        <p:nvPicPr>
          <p:cNvPr id="9" name="Picture 8" descr="Screen Shot 2014-11-13 at 11.23.5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319" y="2003511"/>
            <a:ext cx="6224632" cy="368867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433609" y="2003511"/>
            <a:ext cx="268594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000" dirty="0" smtClean="0">
                <a:solidFill>
                  <a:schemeClr val="tx2"/>
                </a:solidFill>
              </a:rPr>
              <a:t>tracking layers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err="1" smtClean="0">
                <a:solidFill>
                  <a:schemeClr val="tx2"/>
                </a:solidFill>
              </a:rPr>
              <a:t>emcal</a:t>
            </a:r>
            <a:endParaRPr lang="en-US" sz="2000" dirty="0" smtClean="0">
              <a:solidFill>
                <a:schemeClr val="tx2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sz="2000" dirty="0" smtClean="0">
                <a:solidFill>
                  <a:schemeClr val="tx2"/>
                </a:solidFill>
              </a:rPr>
              <a:t>hadron calorimeters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>
                <a:solidFill>
                  <a:schemeClr val="tx2"/>
                </a:solidFill>
              </a:rPr>
              <a:t>PID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err="1" smtClean="0">
                <a:solidFill>
                  <a:schemeClr val="tx2"/>
                </a:solidFill>
              </a:rPr>
              <a:t>polarimeters</a:t>
            </a:r>
            <a:endParaRPr lang="en-US" sz="2000" dirty="0" smtClean="0">
              <a:solidFill>
                <a:schemeClr val="tx2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sz="2000" dirty="0" smtClean="0">
                <a:solidFill>
                  <a:schemeClr val="tx2"/>
                </a:solidFill>
              </a:rPr>
              <a:t>luminosity detectors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65868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Infusion">
  <a:themeElements>
    <a:clrScheme name="Essential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Infusion">
      <a:majorFont>
        <a:latin typeface="Mistral"/>
        <a:ea typeface=""/>
        <a:cs typeface=""/>
        <a:font script="Jpan" typeface="ＤＦＰ行書体"/>
        <a:font script="Hans" typeface="宋体"/>
        <a:font script="Hant" typeface="新細明體"/>
      </a:majorFont>
      <a:minorFont>
        <a:latin typeface="Candara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Infusion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70000"/>
                <a:satMod val="120000"/>
              </a:schemeClr>
              <a:schemeClr val="phClr">
                <a:tint val="70000"/>
                <a:satMod val="300000"/>
                <a:lumMod val="125000"/>
              </a:schemeClr>
            </a:duotone>
          </a:blip>
          <a:tile tx="0" ty="0" sx="50000" sy="5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70000"/>
                <a:satMod val="120000"/>
              </a:schemeClr>
              <a:schemeClr val="phClr">
                <a:tint val="70000"/>
                <a:satMod val="135000"/>
              </a:schemeClr>
            </a:duotone>
          </a:blip>
          <a:tile tx="0" ty="0" sx="40000" sy="40000" flip="none" algn="tl"/>
        </a:blipFill>
      </a:fillStyleLst>
      <a:lnStyleLst>
        <a:ln w="38100" cap="flat" cmpd="sng" algn="ctr">
          <a:solidFill>
            <a:schemeClr val="phClr">
              <a:alpha val="70000"/>
              <a:satMod val="105000"/>
            </a:schemeClr>
          </a:solidFill>
          <a:prstDash val="solid"/>
          <a:miter/>
        </a:ln>
        <a:ln w="50800" cap="flat" cmpd="sng" algn="ctr">
          <a:solidFill>
            <a:schemeClr val="phClr">
              <a:alpha val="50000"/>
            </a:schemeClr>
          </a:solidFill>
          <a:prstDash val="solid"/>
          <a:miter/>
        </a:ln>
        <a:ln w="88900" cap="flat" cmpd="sng" algn="ctr">
          <a:solidFill>
            <a:schemeClr val="phClr">
              <a:alpha val="40000"/>
            </a:schemeClr>
          </a:solidFill>
          <a:prstDash val="solid"/>
          <a:miter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innerShdw blurRad="190500" dir="13500000">
              <a:srgbClr val="000000">
                <a:alpha val="50000"/>
              </a:srgbClr>
            </a:innerShdw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blipFill rotWithShape="1">
          <a:blip xmlns:r="http://schemas.openxmlformats.org/officeDocument/2006/relationships" r:embed="rId3">
            <a:duotone>
              <a:schemeClr val="phClr">
                <a:shade val="70000"/>
                <a:satMod val="500000"/>
                <a:lumMod val="50000"/>
              </a:schemeClr>
              <a:schemeClr val="phClr">
                <a:satMod val="800000"/>
                <a:lumMod val="250000"/>
              </a:schemeClr>
            </a:duotone>
          </a:blip>
          <a:stretch/>
        </a:blipFill>
        <a:blipFill rotWithShape="1">
          <a:blip xmlns:r="http://schemas.openxmlformats.org/officeDocument/2006/relationships" r:embed="rId4">
            <a:duotone>
              <a:schemeClr val="phClr">
                <a:shade val="70000"/>
                <a:satMod val="500000"/>
                <a:lumMod val="50000"/>
              </a:schemeClr>
              <a:schemeClr val="phClr">
                <a:satMod val="800000"/>
                <a:lumMod val="250000"/>
              </a:schemeClr>
            </a:duotone>
          </a:blip>
          <a:stretch/>
        </a:blipFill>
        <a:blipFill rotWithShape="1">
          <a:blip xmlns:r="http://schemas.openxmlformats.org/officeDocument/2006/relationships" r:embed="rId5">
            <a:duotone>
              <a:schemeClr val="phClr">
                <a:shade val="70000"/>
                <a:satMod val="500000"/>
                <a:lumMod val="50000"/>
              </a:schemeClr>
              <a:schemeClr val="phClr">
                <a:satMod val="800000"/>
                <a:lumMod val="25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Breeze.thmx</Template>
  <TotalTime>2133</TotalTime>
  <Words>1764</Words>
  <Application>Microsoft Macintosh PowerPoint</Application>
  <PresentationFormat>On-screen Show (4:3)</PresentationFormat>
  <Paragraphs>311</Paragraphs>
  <Slides>36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8" baseType="lpstr">
      <vt:lpstr>Infusion</vt:lpstr>
      <vt:lpstr>Equation</vt:lpstr>
      <vt:lpstr>The Future Frontier of High Energy Nuclear Physics: eRHIC</vt:lpstr>
      <vt:lpstr>Outline</vt:lpstr>
      <vt:lpstr>Objective of Nuclear Physics Research</vt:lpstr>
      <vt:lpstr>Goal: Looking deeper and deeper inside!</vt:lpstr>
      <vt:lpstr>Particle Properties: Spin</vt:lpstr>
      <vt:lpstr>How Do We Learn About the Internal Structure of Nucleons?</vt:lpstr>
      <vt:lpstr>Tools of the Trade: RHIC</vt:lpstr>
      <vt:lpstr>eRHIC</vt:lpstr>
      <vt:lpstr>A New Detector</vt:lpstr>
      <vt:lpstr>Detector Simulations</vt:lpstr>
      <vt:lpstr>Current Detector Design</vt:lpstr>
      <vt:lpstr>Summary</vt:lpstr>
      <vt:lpstr>Backups</vt:lpstr>
      <vt:lpstr>QCD: The Theory of Partonic Interactions</vt:lpstr>
      <vt:lpstr>Intrinsic Spin of Elementary Particles</vt:lpstr>
      <vt:lpstr>Physics with a Low Q2 Detector</vt:lpstr>
      <vt:lpstr>Photo-production</vt:lpstr>
      <vt:lpstr>Inclusive DIS</vt:lpstr>
      <vt:lpstr>Semi-Inclusive DIS (SIDIS)</vt:lpstr>
      <vt:lpstr>Exclusive Scattering</vt:lpstr>
      <vt:lpstr>Diffractive Scattering</vt:lpstr>
      <vt:lpstr>Some Physics Observables</vt:lpstr>
      <vt:lpstr>Goal: Obtain a Detailed Picture of the Proton</vt:lpstr>
      <vt:lpstr>Knowledge is Power</vt:lpstr>
      <vt:lpstr>Goal: Learn the origin of the proton’s spin</vt:lpstr>
      <vt:lpstr>Why is this detector needed?</vt:lpstr>
      <vt:lpstr>What do scientists do?</vt:lpstr>
      <vt:lpstr>Simulations are Important!</vt:lpstr>
      <vt:lpstr>IR Design</vt:lpstr>
      <vt:lpstr>A New Detector</vt:lpstr>
      <vt:lpstr>Detector Simulations</vt:lpstr>
      <vt:lpstr>Big Open Questions</vt:lpstr>
      <vt:lpstr>What Physics Will the Detector Illuminate?</vt:lpstr>
      <vt:lpstr>EicROOT Simulation Framework</vt:lpstr>
      <vt:lpstr>Length Scales and the Nucleus</vt:lpstr>
      <vt:lpstr>PowerPoint Presentation</vt:lpstr>
    </vt:vector>
  </TitlesOfParts>
  <Company>BNL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Future Frontier of High Energy Nuclear Physics: eRHIC</dc:title>
  <dc:creator>Richard Petti</dc:creator>
  <cp:lastModifiedBy>Richard Petti</cp:lastModifiedBy>
  <cp:revision>167</cp:revision>
  <dcterms:created xsi:type="dcterms:W3CDTF">2014-11-05T21:05:09Z</dcterms:created>
  <dcterms:modified xsi:type="dcterms:W3CDTF">2014-11-19T17:13:48Z</dcterms:modified>
</cp:coreProperties>
</file>